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 name="Shape 23"/>
        <p:cNvGrpSpPr/>
        <p:nvPr/>
      </p:nvGrpSpPr>
      <p:grpSpPr>
        <a:xfrm>
          <a:off x="0" y="0"/>
          <a:ext cx="0" cy="0"/>
          <a:chOff x="0" y="0"/>
          <a:chExt cx="0" cy="0"/>
        </a:xfrm>
      </p:grpSpPr>
      <p:sp>
        <p:nvSpPr>
          <p:cNvPr id="24" name="Shape 2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 name="Shape 2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7" name="Shape 8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3" name="Shape 9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0" name="Shape 10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 name="Shape 32"/>
        <p:cNvGrpSpPr/>
        <p:nvPr/>
      </p:nvGrpSpPr>
      <p:grpSpPr>
        <a:xfrm>
          <a:off x="0" y="0"/>
          <a:ext cx="0" cy="0"/>
          <a:chOff x="0" y="0"/>
          <a:chExt cx="0" cy="0"/>
        </a:xfrm>
      </p:grpSpPr>
      <p:sp>
        <p:nvSpPr>
          <p:cNvPr id="33" name="Shape 3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4" name="Shape 3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 name="Shape 38"/>
        <p:cNvGrpSpPr/>
        <p:nvPr/>
      </p:nvGrpSpPr>
      <p:grpSpPr>
        <a:xfrm>
          <a:off x="0" y="0"/>
          <a:ext cx="0" cy="0"/>
          <a:chOff x="0" y="0"/>
          <a:chExt cx="0" cy="0"/>
        </a:xfrm>
      </p:grpSpPr>
      <p:sp>
        <p:nvSpPr>
          <p:cNvPr id="39" name="Shape 3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0" name="Shape 4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 name="Shape 45"/>
        <p:cNvGrpSpPr/>
        <p:nvPr/>
      </p:nvGrpSpPr>
      <p:grpSpPr>
        <a:xfrm>
          <a:off x="0" y="0"/>
          <a:ext cx="0" cy="0"/>
          <a:chOff x="0" y="0"/>
          <a:chExt cx="0" cy="0"/>
        </a:xfrm>
      </p:grpSpPr>
      <p:sp>
        <p:nvSpPr>
          <p:cNvPr id="46" name="Shape 4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7" name="Shape 4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 name="Shape 51"/>
        <p:cNvGrpSpPr/>
        <p:nvPr/>
      </p:nvGrpSpPr>
      <p:grpSpPr>
        <a:xfrm>
          <a:off x="0" y="0"/>
          <a:ext cx="0" cy="0"/>
          <a:chOff x="0" y="0"/>
          <a:chExt cx="0" cy="0"/>
        </a:xfrm>
      </p:grpSpPr>
      <p:sp>
        <p:nvSpPr>
          <p:cNvPr id="52" name="Shape 5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3" name="Shape 5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0" name="Shape 6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6" name="Shape 6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2" name="Shape 7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1" name="Shape 8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layout with centered title and subtitle placeholders">
    <p:spTree>
      <p:nvGrpSpPr>
        <p:cNvPr id="11" name="Shape 11"/>
        <p:cNvGrpSpPr/>
        <p:nvPr/>
      </p:nvGrpSpPr>
      <p:grpSpPr>
        <a:xfrm>
          <a:off x="0" y="0"/>
          <a:ext cx="0" cy="0"/>
          <a:chOff x="0" y="0"/>
          <a:chExt cx="0" cy="0"/>
        </a:xfrm>
      </p:grpSpPr>
      <p:sp>
        <p:nvSpPr>
          <p:cNvPr id="12" name="Shape 12"/>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5pPr>
            <a:lvl6pPr indent="0" lvl="5"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6pPr>
            <a:lvl7pPr indent="0" lvl="6"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7pPr>
            <a:lvl8pPr indent="0" lvl="7"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8pPr>
            <a:lvl9pPr indent="0" lvl="8"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13" name="Shape 13"/>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1397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4800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6629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14" name="Shape 14"/>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5" name="Shape 15"/>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None/>
              <a:defRPr b="0" i="0" sz="1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6" name="Shape 16"/>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SzPct val="25000"/>
              <a:buNone/>
            </a:pPr>
            <a:fld id="{00000000-1234-1234-1234-123412341234}" type="slidenum">
              <a:rPr b="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text">
    <p:spTree>
      <p:nvGrpSpPr>
        <p:cNvPr id="17" name="Shape 17"/>
        <p:cNvGrpSpPr/>
        <p:nvPr/>
      </p:nvGrpSpPr>
      <p:grpSpPr>
        <a:xfrm>
          <a:off x="0" y="0"/>
          <a:ext cx="0" cy="0"/>
          <a:chOff x="0" y="0"/>
          <a:chExt cx="0" cy="0"/>
        </a:xfrm>
      </p:grpSpPr>
      <p:sp>
        <p:nvSpPr>
          <p:cNvPr id="18" name="Shape 1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5pPr>
            <a:lvl6pPr indent="0" lvl="5"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6pPr>
            <a:lvl7pPr indent="0" lvl="6"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7pPr>
            <a:lvl8pPr indent="0" lvl="7"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8pPr>
            <a:lvl9pPr indent="0" lvl="8"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19" name="Shape 19"/>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4800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6629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20" name="Shape 20"/>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21" name="Shape 21"/>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None/>
              <a:defRPr b="0" i="0" sz="1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22" name="Shape 22"/>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SzPct val="25000"/>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5pPr>
            <a:lvl6pPr indent="0" lvl="5"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6pPr>
            <a:lvl7pPr indent="0" lvl="6"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7pPr>
            <a:lvl8pPr indent="0" lvl="7"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8pPr>
            <a:lvl9pPr indent="0" lvl="8"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7" name="Shape 7"/>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4800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6629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8" name="Shape 8"/>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9" name="Shape 9"/>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None/>
              <a:defRPr b="0" i="0" sz="1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0" name="Shape 10"/>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0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2.jpg"/><Relationship Id="rId4" Type="http://schemas.openxmlformats.org/officeDocument/2006/relationships/image" Target="../media/image00.jpg"/><Relationship Id="rId5" Type="http://schemas.openxmlformats.org/officeDocument/2006/relationships/image" Target="../media/image0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6" name="Shape 26"/>
        <p:cNvGrpSpPr/>
        <p:nvPr/>
      </p:nvGrpSpPr>
      <p:grpSpPr>
        <a:xfrm>
          <a:off x="0" y="0"/>
          <a:ext cx="0" cy="0"/>
          <a:chOff x="0" y="0"/>
          <a:chExt cx="0" cy="0"/>
        </a:xfrm>
      </p:grpSpPr>
      <p:sp>
        <p:nvSpPr>
          <p:cNvPr id="27" name="Shape 27"/>
          <p:cNvSpPr txBox="1"/>
          <p:nvPr>
            <p:ph type="ctrTitle"/>
          </p:nvPr>
        </p:nvSpPr>
        <p:spPr>
          <a:xfrm>
            <a:off x="685800" y="2130425"/>
            <a:ext cx="7772400" cy="147002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Dirt!</a:t>
            </a:r>
          </a:p>
        </p:txBody>
      </p:sp>
      <p:sp>
        <p:nvSpPr>
          <p:cNvPr id="28" name="Shape 28"/>
          <p:cNvSpPr txBox="1"/>
          <p:nvPr>
            <p:ph idx="1" type="subTitle"/>
          </p:nvPr>
        </p:nvSpPr>
        <p:spPr>
          <a:xfrm>
            <a:off x="1371600" y="3886200"/>
            <a:ext cx="6400799" cy="17526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3200" u="none" cap="none" strike="noStrike">
                <a:solidFill>
                  <a:schemeClr val="dk1"/>
                </a:solidFill>
                <a:latin typeface="Arial"/>
                <a:ea typeface="Arial"/>
                <a:cs typeface="Arial"/>
                <a:sym typeface="Arial"/>
              </a:rPr>
              <a:t>Jordan n Rick </a:t>
            </a:r>
          </a:p>
        </p:txBody>
      </p:sp>
      <p:pic>
        <p:nvPicPr>
          <p:cNvPr id="29" name="Shape 29"/>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30" name="Shape 30"/>
          <p:cNvSpPr txBox="1"/>
          <p:nvPr/>
        </p:nvSpPr>
        <p:spPr>
          <a:xfrm>
            <a:off x="1835150" y="1052512"/>
            <a:ext cx="5256211"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 name="Shape 31"/>
          <p:cNvSpPr txBox="1"/>
          <p:nvPr/>
        </p:nvSpPr>
        <p:spPr>
          <a:xfrm>
            <a:off x="3203575" y="1412875"/>
            <a:ext cx="4537074" cy="10048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400" u="none">
                <a:solidFill>
                  <a:schemeClr val="dk1"/>
                </a:solidFill>
                <a:latin typeface="Arial"/>
                <a:ea typeface="Arial"/>
                <a:cs typeface="Arial"/>
                <a:sym typeface="Arial"/>
              </a:rPr>
              <a:t>Dirt!</a:t>
            </a:r>
          </a:p>
          <a:p>
            <a:pPr indent="0" lvl="0" marL="0" marR="0" rtl="0" algn="l">
              <a:lnSpc>
                <a:spcPct val="100000"/>
              </a:lnSpc>
              <a:spcBef>
                <a:spcPts val="1200"/>
              </a:spcBef>
              <a:spcAft>
                <a:spcPts val="0"/>
              </a:spcAft>
              <a:buClr>
                <a:schemeClr val="dk1"/>
              </a:buClr>
              <a:buSzPct val="25000"/>
              <a:buFont typeface="Arial"/>
              <a:buNone/>
            </a:pPr>
            <a:r>
              <a:rPr b="0" i="0" lang="en-US" sz="2400" u="none">
                <a:solidFill>
                  <a:schemeClr val="dk1"/>
                </a:solidFill>
                <a:latin typeface="Arial"/>
                <a:ea typeface="Arial"/>
                <a:cs typeface="Arial"/>
                <a:sym typeface="Arial"/>
              </a:rPr>
              <a:t>Rick n Jordan </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663300"/>
        </a:solidFill>
      </p:bgPr>
    </p:bg>
    <p:spTree>
      <p:nvGrpSpPr>
        <p:cNvPr id="88" name="Shape 88"/>
        <p:cNvGrpSpPr/>
        <p:nvPr/>
      </p:nvGrpSpPr>
      <p:grpSpPr>
        <a:xfrm>
          <a:off x="0" y="0"/>
          <a:ext cx="0" cy="0"/>
          <a:chOff x="0" y="0"/>
          <a:chExt cx="0" cy="0"/>
        </a:xfrm>
      </p:grpSpPr>
      <p:sp>
        <p:nvSpPr>
          <p:cNvPr id="89" name="Shape 89"/>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Soil type</a:t>
            </a:r>
          </a:p>
        </p:txBody>
      </p:sp>
      <p:sp>
        <p:nvSpPr>
          <p:cNvPr id="90" name="Shape 90"/>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25000"/>
              <a:buFont typeface="Arial"/>
              <a:buNone/>
            </a:pPr>
            <a:r>
              <a:rPr b="0" i="0" lang="en-US" sz="3200" u="none">
                <a:solidFill>
                  <a:schemeClr val="dk1"/>
                </a:solidFill>
                <a:latin typeface="Arial"/>
                <a:ea typeface="Arial"/>
                <a:cs typeface="Arial"/>
                <a:sym typeface="Arial"/>
              </a:rPr>
              <a:t>The soil in Nova Scotia is more top soil and clay as PEI’s soil is more dry, red in colour and made up of more sandstone then Nova Scotia's soil  </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663300"/>
        </a:solidFill>
      </p:bgPr>
    </p:bg>
    <p:spTree>
      <p:nvGrpSpPr>
        <p:cNvPr id="94" name="Shape 94"/>
        <p:cNvGrpSpPr/>
        <p:nvPr/>
      </p:nvGrpSpPr>
      <p:grpSpPr>
        <a:xfrm>
          <a:off x="0" y="0"/>
          <a:ext cx="0" cy="0"/>
          <a:chOff x="0" y="0"/>
          <a:chExt cx="0" cy="0"/>
        </a:xfrm>
      </p:grpSpPr>
      <p:sp>
        <p:nvSpPr>
          <p:cNvPr id="95" name="Shape 95"/>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Soil in PEI</a:t>
            </a:r>
          </a:p>
        </p:txBody>
      </p:sp>
      <p:sp>
        <p:nvSpPr>
          <p:cNvPr id="96" name="Shape 96"/>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None/>
            </a:pPr>
            <a:r>
              <a:t/>
            </a:r>
            <a:endParaRPr b="0" i="0" sz="3200" u="none">
              <a:solidFill>
                <a:schemeClr val="dk1"/>
              </a:solidFill>
              <a:latin typeface="Arial"/>
              <a:ea typeface="Arial"/>
              <a:cs typeface="Arial"/>
              <a:sym typeface="Arial"/>
            </a:endParaRPr>
          </a:p>
        </p:txBody>
      </p:sp>
      <p:pic>
        <p:nvPicPr>
          <p:cNvPr id="97" name="Shape 97"/>
          <p:cNvPicPr preferRelativeResize="0"/>
          <p:nvPr/>
        </p:nvPicPr>
        <p:blipFill rotWithShape="1">
          <a:blip r:embed="rId3">
            <a:alphaModFix/>
          </a:blip>
          <a:srcRect b="0" l="0" r="0" t="0"/>
          <a:stretch/>
        </p:blipFill>
        <p:spPr>
          <a:xfrm>
            <a:off x="1258887" y="1773236"/>
            <a:ext cx="6096000" cy="4572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663300"/>
        </a:solidFill>
      </p:bgPr>
    </p:bg>
    <p:spTree>
      <p:nvGrpSpPr>
        <p:cNvPr id="101" name="Shape 101"/>
        <p:cNvGrpSpPr/>
        <p:nvPr/>
      </p:nvGrpSpPr>
      <p:grpSpPr>
        <a:xfrm>
          <a:off x="0" y="0"/>
          <a:ext cx="0" cy="0"/>
          <a:chOff x="0" y="0"/>
          <a:chExt cx="0" cy="0"/>
        </a:xfrm>
      </p:grpSpPr>
      <p:sp>
        <p:nvSpPr>
          <p:cNvPr id="102" name="Shape 102"/>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Climate and soil</a:t>
            </a:r>
          </a:p>
        </p:txBody>
      </p:sp>
      <p:sp>
        <p:nvSpPr>
          <p:cNvPr id="103" name="Shape 103"/>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Climatic factors, such  as temperature and rainfall greatly affect the rate of weathering. When temperature rises, the rate of chemical reactions increase and the growth of fungi, organisms( such as bacteria) and plants increases.</a:t>
            </a:r>
          </a:p>
          <a:p>
            <a:pPr indent="-342900" lvl="0" marL="342900" marR="0" rtl="0" algn="l">
              <a:lnSpc>
                <a:spcPct val="90000"/>
              </a:lnSpc>
              <a:spcBef>
                <a:spcPts val="64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Rainfall during cold weather has less effect on the soil than during warm or hot weather.</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663300"/>
            </a:gs>
            <a:gs pos="50000">
              <a:srgbClr val="472300"/>
            </a:gs>
            <a:gs pos="100000">
              <a:srgbClr val="663300"/>
            </a:gs>
          </a:gsLst>
          <a:lin ang="5400000" scaled="0"/>
        </a:gradFill>
      </p:bgPr>
    </p:bg>
    <p:spTree>
      <p:nvGrpSpPr>
        <p:cNvPr id="35" name="Shape 35"/>
        <p:cNvGrpSpPr/>
        <p:nvPr/>
      </p:nvGrpSpPr>
      <p:grpSpPr>
        <a:xfrm>
          <a:off x="0" y="0"/>
          <a:ext cx="0" cy="0"/>
          <a:chOff x="0" y="0"/>
          <a:chExt cx="0" cy="0"/>
        </a:xfrm>
      </p:grpSpPr>
      <p:sp>
        <p:nvSpPr>
          <p:cNvPr id="36" name="Shape 3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Things that live in dirt</a:t>
            </a:r>
          </a:p>
        </p:txBody>
      </p:sp>
      <p:sp>
        <p:nvSpPr>
          <p:cNvPr id="37" name="Shape 37"/>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800" u="none" cap="none" strike="noStrike">
                <a:solidFill>
                  <a:schemeClr val="dk1"/>
                </a:solidFill>
                <a:latin typeface="Arial"/>
                <a:ea typeface="Arial"/>
                <a:cs typeface="Arial"/>
                <a:sym typeface="Arial"/>
              </a:rPr>
              <a:t>The soil is home to many different types of living things. An individual living thing is known as an </a:t>
            </a:r>
            <a:r>
              <a:rPr b="1" i="1" lang="en-US" sz="2800" u="none" cap="none" strike="noStrike">
                <a:solidFill>
                  <a:schemeClr val="dk1"/>
                </a:solidFill>
                <a:latin typeface="Arial"/>
                <a:ea typeface="Arial"/>
                <a:cs typeface="Arial"/>
                <a:sym typeface="Arial"/>
              </a:rPr>
              <a:t>organism</a:t>
            </a:r>
            <a:r>
              <a:rPr b="0" i="0" lang="en-US" sz="2800" u="none" cap="none" strike="noStrike">
                <a:solidFill>
                  <a:schemeClr val="dk1"/>
                </a:solidFill>
                <a:latin typeface="Arial"/>
                <a:ea typeface="Arial"/>
                <a:cs typeface="Arial"/>
                <a:sym typeface="Arial"/>
              </a:rPr>
              <a:t>, and all organisms of the same type are known as a </a:t>
            </a:r>
            <a:r>
              <a:rPr b="1" i="1" lang="en-US" sz="2800" u="none" cap="none" strike="noStrike">
                <a:solidFill>
                  <a:schemeClr val="dk1"/>
                </a:solidFill>
                <a:latin typeface="Arial"/>
                <a:ea typeface="Arial"/>
                <a:cs typeface="Arial"/>
                <a:sym typeface="Arial"/>
              </a:rPr>
              <a:t>species</a:t>
            </a:r>
            <a:r>
              <a:rPr b="0" i="0" lang="en-US" sz="2800" u="none" cap="none" strike="noStrike">
                <a:solidFill>
                  <a:schemeClr val="dk1"/>
                </a:solidFill>
                <a:latin typeface="Arial"/>
                <a:ea typeface="Arial"/>
                <a:cs typeface="Arial"/>
                <a:sym typeface="Arial"/>
              </a:rPr>
              <a:t>. A species is defined as all organisms that can reproduce with one another and produce fertile offspring.</a:t>
            </a:r>
          </a:p>
          <a:p>
            <a:pPr indent="-342900" lvl="0" marL="342900" marR="0" rtl="0" algn="l">
              <a:lnSpc>
                <a:spcPct val="100000"/>
              </a:lnSpc>
              <a:spcBef>
                <a:spcPts val="560"/>
              </a:spcBef>
              <a:spcAft>
                <a:spcPts val="0"/>
              </a:spcAft>
              <a:buClr>
                <a:schemeClr val="dk1"/>
              </a:buClr>
              <a:buSzPct val="100000"/>
              <a:buFont typeface="Arial"/>
              <a:buChar char="•"/>
            </a:pPr>
            <a:r>
              <a:rPr b="0" i="0" lang="en-US" sz="2800" u="none" cap="none" strike="noStrike">
                <a:solidFill>
                  <a:schemeClr val="dk1"/>
                </a:solidFill>
                <a:latin typeface="Arial"/>
                <a:ea typeface="Arial"/>
                <a:cs typeface="Arial"/>
                <a:sym typeface="Arial"/>
              </a:rPr>
              <a:t>There are billions of earthworms in the world - each earthworm is an individual organism, but they are all members of the earthworm species.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663300"/>
        </a:solidFill>
      </p:bgPr>
    </p:bg>
    <p:spTree>
      <p:nvGrpSpPr>
        <p:cNvPr id="41" name="Shape 41"/>
        <p:cNvGrpSpPr/>
        <p:nvPr/>
      </p:nvGrpSpPr>
      <p:grpSpPr>
        <a:xfrm>
          <a:off x="0" y="0"/>
          <a:ext cx="0" cy="0"/>
          <a:chOff x="0" y="0"/>
          <a:chExt cx="0" cy="0"/>
        </a:xfrm>
      </p:grpSpPr>
      <p:sp>
        <p:nvSpPr>
          <p:cNvPr id="42" name="Shape 42"/>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worm</a:t>
            </a:r>
          </a:p>
        </p:txBody>
      </p:sp>
      <p:sp>
        <p:nvSpPr>
          <p:cNvPr id="43" name="Shape 43"/>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None/>
            </a:pPr>
            <a:r>
              <a:t/>
            </a:r>
            <a:endParaRPr b="0" i="0" sz="3200" u="none">
              <a:solidFill>
                <a:schemeClr val="dk1"/>
              </a:solidFill>
              <a:latin typeface="Arial"/>
              <a:ea typeface="Arial"/>
              <a:cs typeface="Arial"/>
              <a:sym typeface="Arial"/>
            </a:endParaRPr>
          </a:p>
        </p:txBody>
      </p:sp>
      <p:pic>
        <p:nvPicPr>
          <p:cNvPr id="44" name="Shape 44"/>
          <p:cNvPicPr preferRelativeResize="0"/>
          <p:nvPr/>
        </p:nvPicPr>
        <p:blipFill rotWithShape="1">
          <a:blip r:embed="rId3">
            <a:alphaModFix/>
          </a:blip>
          <a:srcRect b="0" l="0" r="0" t="0"/>
          <a:stretch/>
        </p:blipFill>
        <p:spPr>
          <a:xfrm>
            <a:off x="2051050" y="2060575"/>
            <a:ext cx="5238750" cy="3876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663300"/>
        </a:solidFill>
      </p:bgPr>
    </p:bg>
    <p:spTree>
      <p:nvGrpSpPr>
        <p:cNvPr id="48" name="Shape 48"/>
        <p:cNvGrpSpPr/>
        <p:nvPr/>
      </p:nvGrpSpPr>
      <p:grpSpPr>
        <a:xfrm>
          <a:off x="0" y="0"/>
          <a:ext cx="0" cy="0"/>
          <a:chOff x="0" y="0"/>
          <a:chExt cx="0" cy="0"/>
        </a:xfrm>
      </p:grpSpPr>
      <p:sp>
        <p:nvSpPr>
          <p:cNvPr id="49" name="Shape 49"/>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How soil is formed</a:t>
            </a:r>
          </a:p>
        </p:txBody>
      </p:sp>
      <p:sp>
        <p:nvSpPr>
          <p:cNvPr id="50" name="Shape 50"/>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Soil is formed by the breaking of rocks. Bigger rocks break into small rocks and form soil. For one thing it's not just made of dirt. Dirt is made of materials that plants avoid growing in. Soil, on the other hand is made up of a mixture of decayed organic material, living organisms, and minerals. The organic materials comes from dead plants like banana peels and last year's leaves.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663300"/>
        </a:solidFill>
      </p:bgPr>
    </p:bg>
    <p:spTree>
      <p:nvGrpSpPr>
        <p:cNvPr id="54" name="Shape 54"/>
        <p:cNvGrpSpPr/>
        <p:nvPr/>
      </p:nvGrpSpPr>
      <p:grpSpPr>
        <a:xfrm>
          <a:off x="0" y="0"/>
          <a:ext cx="0" cy="0"/>
          <a:chOff x="0" y="0"/>
          <a:chExt cx="0" cy="0"/>
        </a:xfrm>
      </p:grpSpPr>
      <p:sp>
        <p:nvSpPr>
          <p:cNvPr id="55" name="Shape 55"/>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dirt</a:t>
            </a:r>
          </a:p>
        </p:txBody>
      </p:sp>
      <p:sp>
        <p:nvSpPr>
          <p:cNvPr id="56" name="Shape 56"/>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None/>
            </a:pPr>
            <a:r>
              <a:t/>
            </a:r>
            <a:endParaRPr b="0" i="0" sz="3200" u="none">
              <a:solidFill>
                <a:schemeClr val="dk1"/>
              </a:solidFill>
              <a:latin typeface="Arial"/>
              <a:ea typeface="Arial"/>
              <a:cs typeface="Arial"/>
              <a:sym typeface="Arial"/>
            </a:endParaRPr>
          </a:p>
        </p:txBody>
      </p:sp>
      <p:pic>
        <p:nvPicPr>
          <p:cNvPr id="57" name="Shape 57"/>
          <p:cNvPicPr preferRelativeResize="0"/>
          <p:nvPr/>
        </p:nvPicPr>
        <p:blipFill rotWithShape="1">
          <a:blip r:embed="rId3">
            <a:alphaModFix/>
          </a:blip>
          <a:srcRect b="0" l="0" r="0" t="0"/>
          <a:stretch/>
        </p:blipFill>
        <p:spPr>
          <a:xfrm>
            <a:off x="1403350" y="1557337"/>
            <a:ext cx="6624637" cy="4968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663300"/>
        </a:solidFill>
      </p:bgPr>
    </p:bg>
    <p:spTree>
      <p:nvGrpSpPr>
        <p:cNvPr id="61" name="Shape 61"/>
        <p:cNvGrpSpPr/>
        <p:nvPr/>
      </p:nvGrpSpPr>
      <p:grpSpPr>
        <a:xfrm>
          <a:off x="0" y="0"/>
          <a:ext cx="0" cy="0"/>
          <a:chOff x="0" y="0"/>
          <a:chExt cx="0" cy="0"/>
        </a:xfrm>
      </p:grpSpPr>
      <p:sp>
        <p:nvSpPr>
          <p:cNvPr id="62" name="Shape 62"/>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Facts</a:t>
            </a:r>
          </a:p>
        </p:txBody>
      </p:sp>
      <p:sp>
        <p:nvSpPr>
          <p:cNvPr id="63" name="Shape 63"/>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Soil makes up the outermost layer of our planet and is formed from rocks and decaying plants and animals </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Soil has varying amounts of organic matter (living and dead organisms), minerals, and nutrients. </a:t>
            </a:r>
          </a:p>
          <a:p>
            <a:pPr indent="-342900" lvl="0" marL="342900" marR="0" rtl="0" algn="l">
              <a:lnSpc>
                <a:spcPct val="100000"/>
              </a:lnSpc>
              <a:spcBef>
                <a:spcPts val="640"/>
              </a:spcBef>
              <a:spcAft>
                <a:spcPts val="0"/>
              </a:spcAft>
              <a:buClr>
                <a:schemeClr val="dk1"/>
              </a:buClr>
              <a:buSzPct val="100000"/>
              <a:buFont typeface="Arial"/>
              <a:buNone/>
            </a:pPr>
            <a:r>
              <a:t/>
            </a:r>
            <a:endParaRPr b="0" i="0" sz="3200" u="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663300"/>
        </a:solidFill>
      </p:bgPr>
    </p:bg>
    <p:spTree>
      <p:nvGrpSpPr>
        <p:cNvPr id="67" name="Shape 67"/>
        <p:cNvGrpSpPr/>
        <p:nvPr/>
      </p:nvGrpSpPr>
      <p:grpSpPr>
        <a:xfrm>
          <a:off x="0" y="0"/>
          <a:ext cx="0" cy="0"/>
          <a:chOff x="0" y="0"/>
          <a:chExt cx="0" cy="0"/>
        </a:xfrm>
      </p:grpSpPr>
      <p:sp>
        <p:nvSpPr>
          <p:cNvPr id="68" name="Shape 68"/>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000" u="none" cap="none" strike="noStrike">
                <a:solidFill>
                  <a:schemeClr val="dk2"/>
                </a:solidFill>
                <a:latin typeface="Arial"/>
                <a:ea typeface="Arial"/>
                <a:cs typeface="Arial"/>
                <a:sym typeface="Arial"/>
              </a:rPr>
              <a:t>More facts about soil!!</a:t>
            </a:r>
            <a:br>
              <a:rPr b="0" i="0" lang="en-US" sz="4000" u="none" cap="none" strike="noStrike">
                <a:solidFill>
                  <a:schemeClr val="dk2"/>
                </a:solidFill>
                <a:latin typeface="Arial"/>
                <a:ea typeface="Arial"/>
                <a:cs typeface="Arial"/>
                <a:sym typeface="Arial"/>
              </a:rPr>
            </a:br>
          </a:p>
        </p:txBody>
      </p:sp>
      <p:sp>
        <p:nvSpPr>
          <p:cNvPr id="69" name="Shape 69"/>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Topsoil is the most productive soil layer </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Natural processes can take more than 500 years to form 2 centimetres of topsoil </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In some cases, 5 tonnes of animal life can live in one hectare of soil. </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Earthworms digest organic matter, recycle nutrients, and make the surface soil richer </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663300"/>
        </a:solidFill>
      </p:bgPr>
    </p:bg>
    <p:spTree>
      <p:nvGrpSpPr>
        <p:cNvPr id="73" name="Shape 73"/>
        <p:cNvGrpSpPr/>
        <p:nvPr/>
      </p:nvGrpSpPr>
      <p:grpSpPr>
        <a:xfrm>
          <a:off x="0" y="0"/>
          <a:ext cx="0" cy="0"/>
          <a:chOff x="0" y="0"/>
          <a:chExt cx="0" cy="0"/>
        </a:xfrm>
      </p:grpSpPr>
      <p:sp>
        <p:nvSpPr>
          <p:cNvPr id="74" name="Shape 74"/>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Pictures</a:t>
            </a:r>
          </a:p>
        </p:txBody>
      </p:sp>
      <p:sp>
        <p:nvSpPr>
          <p:cNvPr id="75" name="Shape 75"/>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None/>
            </a:pPr>
            <a:r>
              <a:t/>
            </a:r>
            <a:endParaRPr b="0" i="0" sz="3200" u="none">
              <a:solidFill>
                <a:schemeClr val="dk1"/>
              </a:solidFill>
              <a:latin typeface="Arial"/>
              <a:ea typeface="Arial"/>
              <a:cs typeface="Arial"/>
              <a:sym typeface="Arial"/>
            </a:endParaRPr>
          </a:p>
        </p:txBody>
      </p:sp>
      <p:pic>
        <p:nvPicPr>
          <p:cNvPr id="76" name="Shape 76"/>
          <p:cNvPicPr preferRelativeResize="0"/>
          <p:nvPr/>
        </p:nvPicPr>
        <p:blipFill rotWithShape="1">
          <a:blip r:embed="rId3">
            <a:alphaModFix/>
          </a:blip>
          <a:srcRect b="0" l="0" r="0" t="0"/>
          <a:stretch/>
        </p:blipFill>
        <p:spPr>
          <a:xfrm>
            <a:off x="0" y="3951287"/>
            <a:ext cx="3132137" cy="2906712"/>
          </a:xfrm>
          <a:prstGeom prst="rect">
            <a:avLst/>
          </a:prstGeom>
          <a:noFill/>
          <a:ln>
            <a:noFill/>
          </a:ln>
        </p:spPr>
      </p:pic>
      <p:pic>
        <p:nvPicPr>
          <p:cNvPr id="77" name="Shape 77"/>
          <p:cNvPicPr preferRelativeResize="0"/>
          <p:nvPr/>
        </p:nvPicPr>
        <p:blipFill rotWithShape="1">
          <a:blip r:embed="rId4">
            <a:alphaModFix/>
          </a:blip>
          <a:srcRect b="0" l="0" r="0" t="0"/>
          <a:stretch/>
        </p:blipFill>
        <p:spPr>
          <a:xfrm>
            <a:off x="6283325" y="3997325"/>
            <a:ext cx="2860674" cy="2860674"/>
          </a:xfrm>
          <a:prstGeom prst="rect">
            <a:avLst/>
          </a:prstGeom>
          <a:noFill/>
          <a:ln>
            <a:noFill/>
          </a:ln>
        </p:spPr>
      </p:pic>
      <p:pic>
        <p:nvPicPr>
          <p:cNvPr id="78" name="Shape 78"/>
          <p:cNvPicPr preferRelativeResize="0"/>
          <p:nvPr/>
        </p:nvPicPr>
        <p:blipFill rotWithShape="1">
          <a:blip r:embed="rId5">
            <a:alphaModFix/>
          </a:blip>
          <a:srcRect b="0" l="0" r="0" t="0"/>
          <a:stretch/>
        </p:blipFill>
        <p:spPr>
          <a:xfrm>
            <a:off x="2916236" y="1557337"/>
            <a:ext cx="3384550" cy="233838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663300"/>
        </a:solidFill>
      </p:bgPr>
    </p:bg>
    <p:spTree>
      <p:nvGrpSpPr>
        <p:cNvPr id="82" name="Shape 82"/>
        <p:cNvGrpSpPr/>
        <p:nvPr/>
      </p:nvGrpSpPr>
      <p:grpSpPr>
        <a:xfrm>
          <a:off x="0" y="0"/>
          <a:ext cx="0" cy="0"/>
          <a:chOff x="0" y="0"/>
          <a:chExt cx="0" cy="0"/>
        </a:xfrm>
      </p:grpSpPr>
      <p:sp>
        <p:nvSpPr>
          <p:cNvPr id="83" name="Shape 8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Interesting fact!</a:t>
            </a:r>
          </a:p>
        </p:txBody>
      </p:sp>
      <p:sp>
        <p:nvSpPr>
          <p:cNvPr id="84" name="Shape 84"/>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Most of the land in nova Scotia tends to have a low ph levels, so farmers use lime to take the ph level up some.</a:t>
            </a:r>
          </a:p>
          <a:p>
            <a:pPr indent="-342900" lvl="0" marL="342900" marR="0" rtl="0" algn="l">
              <a:lnSpc>
                <a:spcPct val="100000"/>
              </a:lnSpc>
              <a:spcBef>
                <a:spcPts val="640"/>
              </a:spcBef>
              <a:spcAft>
                <a:spcPts val="0"/>
              </a:spcAft>
              <a:buClr>
                <a:schemeClr val="dk1"/>
              </a:buClr>
              <a:buSzPct val="100000"/>
              <a:buFont typeface="Arial"/>
              <a:buNone/>
            </a:pPr>
            <a:r>
              <a:t/>
            </a:r>
            <a:endParaRPr b="0" i="0" sz="3200" u="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