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7" name="Shape 8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3" name="Shape 8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9" name="Shape 8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5" name="Shape 8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1" name="Shape 8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1" name="Shape 4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5" name="Shape 4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Asphyxiation – No oxygen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800" u="none" cap="none" strike="noStrike"/>
              <a:t>Suffocation – pressure on the neck or chest to prevent breathing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3" name="Shape 5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9" name="Shape 5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3" name="Shape 5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0" name="Shape 5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6" name="Shape 5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2" name="Shape 5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9" name="Shape 5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6" name="Shape 6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2" name="Shape 6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8" name="Shape 6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4" name="Shape 6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1" name="Shape 6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7" name="Shape 6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4" name="Shape 6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9" name="Shape 6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5" name="Shape 6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3" name="Shape 6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9" name="Shape 6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8" name="Shape 6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4" name="Shape 6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1" name="Shape 6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8" name="Shape 6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6" name="Shape 7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3" name="Shape 7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9" name="Shape 7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5" name="Shape 7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1" name="Shape 7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7" name="Shape 7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3" name="Shape 7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9" name="Shape 7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5" name="Shape 7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1" name="Shape 7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7" name="Shape 7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3" name="Shape 7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9" name="Shape 7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5" name="Shape 7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1" name="Shape 7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7" name="Shape 7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Shape 8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3" name="Shape 8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9" name="Shape 8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5" name="Shape 8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1" name="Shape 8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Shape 53"/>
          <p:cNvGrpSpPr/>
          <p:nvPr/>
        </p:nvGrpSpPr>
        <p:grpSpPr>
          <a:xfrm>
            <a:off x="0" y="0"/>
            <a:ext cx="9148763" cy="6851650"/>
            <a:chOff x="1586" y="0"/>
            <a:chExt cx="9148763" cy="6851650"/>
          </a:xfrm>
        </p:grpSpPr>
        <p:sp>
          <p:nvSpPr>
            <p:cNvPr id="54" name="Shape 54"/>
            <p:cNvSpPr/>
            <p:nvPr/>
          </p:nvSpPr>
          <p:spPr>
            <a:xfrm>
              <a:off x="8008936" y="4168775"/>
              <a:ext cx="1141411" cy="2682874"/>
            </a:xfrm>
            <a:custGeom>
              <a:pathLst>
                <a:path extrusionOk="0" h="120000" w="120000">
                  <a:moveTo>
                    <a:pt x="120000" y="5112"/>
                  </a:moveTo>
                  <a:lnTo>
                    <a:pt x="120000" y="0"/>
                  </a:lnTo>
                  <a:lnTo>
                    <a:pt x="116987" y="7171"/>
                  </a:lnTo>
                  <a:lnTo>
                    <a:pt x="112970" y="14840"/>
                  </a:lnTo>
                  <a:lnTo>
                    <a:pt x="104937" y="27621"/>
                  </a:lnTo>
                  <a:lnTo>
                    <a:pt x="96066" y="40402"/>
                  </a:lnTo>
                  <a:lnTo>
                    <a:pt x="84016" y="53183"/>
                  </a:lnTo>
                  <a:lnTo>
                    <a:pt x="70962" y="66390"/>
                  </a:lnTo>
                  <a:lnTo>
                    <a:pt x="55899" y="79597"/>
                  </a:lnTo>
                  <a:lnTo>
                    <a:pt x="38995" y="93159"/>
                  </a:lnTo>
                  <a:lnTo>
                    <a:pt x="20920" y="106366"/>
                  </a:lnTo>
                  <a:lnTo>
                    <a:pt x="0" y="120000"/>
                  </a:lnTo>
                  <a:lnTo>
                    <a:pt x="1841" y="120000"/>
                  </a:lnTo>
                  <a:lnTo>
                    <a:pt x="22928" y="106366"/>
                  </a:lnTo>
                  <a:lnTo>
                    <a:pt x="41004" y="93159"/>
                  </a:lnTo>
                  <a:lnTo>
                    <a:pt x="57907" y="79597"/>
                  </a:lnTo>
                  <a:lnTo>
                    <a:pt x="72970" y="66390"/>
                  </a:lnTo>
                  <a:lnTo>
                    <a:pt x="86025" y="53183"/>
                  </a:lnTo>
                  <a:lnTo>
                    <a:pt x="97907" y="40402"/>
                  </a:lnTo>
                  <a:lnTo>
                    <a:pt x="106945" y="27621"/>
                  </a:lnTo>
                  <a:lnTo>
                    <a:pt x="114979" y="14840"/>
                  </a:lnTo>
                  <a:lnTo>
                    <a:pt x="117991" y="10153"/>
                  </a:lnTo>
                  <a:lnTo>
                    <a:pt x="120000" y="5112"/>
                  </a:lnTo>
                  <a:lnTo>
                    <a:pt x="120000" y="511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8550275" y="6022975"/>
              <a:ext cx="600075" cy="828675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93262" y="30344"/>
                  </a:lnTo>
                  <a:lnTo>
                    <a:pt x="64933" y="60689"/>
                  </a:lnTo>
                  <a:lnTo>
                    <a:pt x="32466" y="91034"/>
                  </a:lnTo>
                  <a:lnTo>
                    <a:pt x="0" y="120000"/>
                  </a:lnTo>
                  <a:lnTo>
                    <a:pt x="3819" y="120000"/>
                  </a:lnTo>
                  <a:lnTo>
                    <a:pt x="36286" y="92413"/>
                  </a:lnTo>
                  <a:lnTo>
                    <a:pt x="64933" y="64827"/>
                  </a:lnTo>
                  <a:lnTo>
                    <a:pt x="120000" y="5517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9017000" y="6689725"/>
              <a:ext cx="133349" cy="161925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25714" y="120000"/>
                  </a:lnTo>
                  <a:lnTo>
                    <a:pt x="68571" y="70588"/>
                  </a:lnTo>
                  <a:lnTo>
                    <a:pt x="120000" y="28235"/>
                  </a:lnTo>
                  <a:lnTo>
                    <a:pt x="120000" y="0"/>
                  </a:lnTo>
                  <a:lnTo>
                    <a:pt x="60000" y="63529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" name="Shape 57"/>
            <p:cNvGrpSpPr/>
            <p:nvPr/>
          </p:nvGrpSpPr>
          <p:grpSpPr>
            <a:xfrm>
              <a:off x="457200" y="0"/>
              <a:ext cx="8093074" cy="6851649"/>
              <a:chOff x="457200" y="0"/>
              <a:chExt cx="8093074" cy="6851649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4427537" y="0"/>
                <a:ext cx="114300" cy="6851649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100000" y="120000"/>
                    </a:lnTo>
                    <a:lnTo>
                      <a:pt x="120000" y="120000"/>
                    </a:lnTo>
                    <a:lnTo>
                      <a:pt x="200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4903787" y="0"/>
                <a:ext cx="276224" cy="6851649"/>
              </a:xfrm>
              <a:custGeom>
                <a:pathLst>
                  <a:path extrusionOk="0" h="120000" w="120000">
                    <a:moveTo>
                      <a:pt x="16551" y="0"/>
                    </a:moveTo>
                    <a:lnTo>
                      <a:pt x="8275" y="0"/>
                    </a:lnTo>
                    <a:lnTo>
                      <a:pt x="28965" y="6005"/>
                    </a:lnTo>
                    <a:lnTo>
                      <a:pt x="49655" y="12344"/>
                    </a:lnTo>
                    <a:lnTo>
                      <a:pt x="66206" y="19156"/>
                    </a:lnTo>
                    <a:lnTo>
                      <a:pt x="82758" y="26329"/>
                    </a:lnTo>
                    <a:lnTo>
                      <a:pt x="91034" y="33670"/>
                    </a:lnTo>
                    <a:lnTo>
                      <a:pt x="103448" y="41343"/>
                    </a:lnTo>
                    <a:lnTo>
                      <a:pt x="107586" y="49156"/>
                    </a:lnTo>
                    <a:lnTo>
                      <a:pt x="111724" y="57330"/>
                    </a:lnTo>
                    <a:lnTo>
                      <a:pt x="107586" y="73512"/>
                    </a:lnTo>
                    <a:lnTo>
                      <a:pt x="86896" y="89666"/>
                    </a:lnTo>
                    <a:lnTo>
                      <a:pt x="74482" y="97506"/>
                    </a:lnTo>
                    <a:lnTo>
                      <a:pt x="53793" y="105319"/>
                    </a:lnTo>
                    <a:lnTo>
                      <a:pt x="28965" y="112826"/>
                    </a:lnTo>
                    <a:lnTo>
                      <a:pt x="0" y="120000"/>
                    </a:lnTo>
                    <a:lnTo>
                      <a:pt x="8275" y="120000"/>
                    </a:lnTo>
                    <a:lnTo>
                      <a:pt x="37241" y="112826"/>
                    </a:lnTo>
                    <a:lnTo>
                      <a:pt x="62068" y="105152"/>
                    </a:lnTo>
                    <a:lnTo>
                      <a:pt x="82758" y="97506"/>
                    </a:lnTo>
                    <a:lnTo>
                      <a:pt x="95172" y="89499"/>
                    </a:lnTo>
                    <a:lnTo>
                      <a:pt x="115862" y="73345"/>
                    </a:lnTo>
                    <a:lnTo>
                      <a:pt x="120000" y="57164"/>
                    </a:lnTo>
                    <a:lnTo>
                      <a:pt x="115862" y="49156"/>
                    </a:lnTo>
                    <a:lnTo>
                      <a:pt x="111724" y="41343"/>
                    </a:lnTo>
                    <a:lnTo>
                      <a:pt x="99310" y="33670"/>
                    </a:lnTo>
                    <a:lnTo>
                      <a:pt x="91034" y="26163"/>
                    </a:lnTo>
                    <a:lnTo>
                      <a:pt x="74482" y="19156"/>
                    </a:lnTo>
                    <a:lnTo>
                      <a:pt x="57931" y="12344"/>
                    </a:lnTo>
                    <a:lnTo>
                      <a:pt x="37241" y="6005"/>
                    </a:lnTo>
                    <a:lnTo>
                      <a:pt x="16551" y="0"/>
                    </a:lnTo>
                    <a:lnTo>
                      <a:pt x="165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5330825" y="0"/>
                <a:ext cx="534987" cy="6851649"/>
              </a:xfrm>
              <a:custGeom>
                <a:pathLst>
                  <a:path extrusionOk="0" h="120000" w="120000">
                    <a:moveTo>
                      <a:pt x="117850" y="55996"/>
                    </a:moveTo>
                    <a:lnTo>
                      <a:pt x="113552" y="47988"/>
                    </a:lnTo>
                    <a:lnTo>
                      <a:pt x="104955" y="40176"/>
                    </a:lnTo>
                    <a:lnTo>
                      <a:pt x="94208" y="32669"/>
                    </a:lnTo>
                    <a:lnTo>
                      <a:pt x="81671" y="25495"/>
                    </a:lnTo>
                    <a:lnTo>
                      <a:pt x="66626" y="18489"/>
                    </a:lnTo>
                    <a:lnTo>
                      <a:pt x="47283" y="12011"/>
                    </a:lnTo>
                    <a:lnTo>
                      <a:pt x="27940" y="5671"/>
                    </a:lnTo>
                    <a:lnTo>
                      <a:pt x="4298" y="0"/>
                    </a:lnTo>
                    <a:lnTo>
                      <a:pt x="0" y="0"/>
                    </a:lnTo>
                    <a:lnTo>
                      <a:pt x="23641" y="5671"/>
                    </a:lnTo>
                    <a:lnTo>
                      <a:pt x="42985" y="12011"/>
                    </a:lnTo>
                    <a:lnTo>
                      <a:pt x="62328" y="18489"/>
                    </a:lnTo>
                    <a:lnTo>
                      <a:pt x="77373" y="25495"/>
                    </a:lnTo>
                    <a:lnTo>
                      <a:pt x="89910" y="32669"/>
                    </a:lnTo>
                    <a:lnTo>
                      <a:pt x="100656" y="40176"/>
                    </a:lnTo>
                    <a:lnTo>
                      <a:pt x="109253" y="47988"/>
                    </a:lnTo>
                    <a:lnTo>
                      <a:pt x="113552" y="55996"/>
                    </a:lnTo>
                    <a:lnTo>
                      <a:pt x="115701" y="64337"/>
                    </a:lnTo>
                    <a:lnTo>
                      <a:pt x="113552" y="72511"/>
                    </a:lnTo>
                    <a:lnTo>
                      <a:pt x="109253" y="80824"/>
                    </a:lnTo>
                    <a:lnTo>
                      <a:pt x="100656" y="88999"/>
                    </a:lnTo>
                    <a:lnTo>
                      <a:pt x="92059" y="97006"/>
                    </a:lnTo>
                    <a:lnTo>
                      <a:pt x="77373" y="105013"/>
                    </a:lnTo>
                    <a:lnTo>
                      <a:pt x="62328" y="112659"/>
                    </a:lnTo>
                    <a:lnTo>
                      <a:pt x="42985" y="120000"/>
                    </a:lnTo>
                    <a:lnTo>
                      <a:pt x="47283" y="120000"/>
                    </a:lnTo>
                    <a:lnTo>
                      <a:pt x="66626" y="112659"/>
                    </a:lnTo>
                    <a:lnTo>
                      <a:pt x="81671" y="105013"/>
                    </a:lnTo>
                    <a:lnTo>
                      <a:pt x="96358" y="97006"/>
                    </a:lnTo>
                    <a:lnTo>
                      <a:pt x="104955" y="88999"/>
                    </a:lnTo>
                    <a:lnTo>
                      <a:pt x="113552" y="80824"/>
                    </a:lnTo>
                    <a:lnTo>
                      <a:pt x="117850" y="72511"/>
                    </a:lnTo>
                    <a:lnTo>
                      <a:pt x="120000" y="64337"/>
                    </a:lnTo>
                    <a:lnTo>
                      <a:pt x="117850" y="55996"/>
                    </a:lnTo>
                    <a:lnTo>
                      <a:pt x="117850" y="55996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Shape 61"/>
              <p:cNvSpPr/>
              <p:nvPr/>
            </p:nvSpPr>
            <p:spPr>
              <a:xfrm>
                <a:off x="5835650" y="0"/>
                <a:ext cx="677861" cy="6851649"/>
              </a:xfrm>
              <a:custGeom>
                <a:pathLst>
                  <a:path extrusionOk="0" h="120000" w="120000">
                    <a:moveTo>
                      <a:pt x="116611" y="53493"/>
                    </a:moveTo>
                    <a:lnTo>
                      <a:pt x="111529" y="46987"/>
                    </a:lnTo>
                    <a:lnTo>
                      <a:pt x="103058" y="40509"/>
                    </a:lnTo>
                    <a:lnTo>
                      <a:pt x="92894" y="34170"/>
                    </a:lnTo>
                    <a:lnTo>
                      <a:pt x="79341" y="27831"/>
                    </a:lnTo>
                    <a:lnTo>
                      <a:pt x="64094" y="21158"/>
                    </a:lnTo>
                    <a:lnTo>
                      <a:pt x="45741" y="14513"/>
                    </a:lnTo>
                    <a:lnTo>
                      <a:pt x="25411" y="7506"/>
                    </a:lnTo>
                    <a:lnTo>
                      <a:pt x="3388" y="0"/>
                    </a:lnTo>
                    <a:lnTo>
                      <a:pt x="0" y="0"/>
                    </a:lnTo>
                    <a:lnTo>
                      <a:pt x="23717" y="7506"/>
                    </a:lnTo>
                    <a:lnTo>
                      <a:pt x="44047" y="14513"/>
                    </a:lnTo>
                    <a:lnTo>
                      <a:pt x="60988" y="21325"/>
                    </a:lnTo>
                    <a:lnTo>
                      <a:pt x="77647" y="27831"/>
                    </a:lnTo>
                    <a:lnTo>
                      <a:pt x="89505" y="34337"/>
                    </a:lnTo>
                    <a:lnTo>
                      <a:pt x="99670" y="40676"/>
                    </a:lnTo>
                    <a:lnTo>
                      <a:pt x="108141" y="46987"/>
                    </a:lnTo>
                    <a:lnTo>
                      <a:pt x="113223" y="53493"/>
                    </a:lnTo>
                    <a:lnTo>
                      <a:pt x="116611" y="60834"/>
                    </a:lnTo>
                    <a:lnTo>
                      <a:pt x="114917" y="68341"/>
                    </a:lnTo>
                    <a:lnTo>
                      <a:pt x="111529" y="75987"/>
                    </a:lnTo>
                    <a:lnTo>
                      <a:pt x="103058" y="83994"/>
                    </a:lnTo>
                    <a:lnTo>
                      <a:pt x="92894" y="92335"/>
                    </a:lnTo>
                    <a:lnTo>
                      <a:pt x="77647" y="101177"/>
                    </a:lnTo>
                    <a:lnTo>
                      <a:pt x="57600" y="110324"/>
                    </a:lnTo>
                    <a:lnTo>
                      <a:pt x="35576" y="120000"/>
                    </a:lnTo>
                    <a:lnTo>
                      <a:pt x="38964" y="120000"/>
                    </a:lnTo>
                    <a:lnTo>
                      <a:pt x="60988" y="110324"/>
                    </a:lnTo>
                    <a:lnTo>
                      <a:pt x="81035" y="101177"/>
                    </a:lnTo>
                    <a:lnTo>
                      <a:pt x="96282" y="92335"/>
                    </a:lnTo>
                    <a:lnTo>
                      <a:pt x="106447" y="83994"/>
                    </a:lnTo>
                    <a:lnTo>
                      <a:pt x="114917" y="75987"/>
                    </a:lnTo>
                    <a:lnTo>
                      <a:pt x="118305" y="68341"/>
                    </a:lnTo>
                    <a:lnTo>
                      <a:pt x="120000" y="60834"/>
                    </a:lnTo>
                    <a:lnTo>
                      <a:pt x="116611" y="53493"/>
                    </a:lnTo>
                    <a:lnTo>
                      <a:pt x="116611" y="53493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6264275" y="0"/>
                <a:ext cx="885825" cy="6851649"/>
              </a:xfrm>
              <a:custGeom>
                <a:pathLst>
                  <a:path extrusionOk="0" h="120000" w="120000">
                    <a:moveTo>
                      <a:pt x="120000" y="56163"/>
                    </a:moveTo>
                    <a:lnTo>
                      <a:pt x="116115" y="48155"/>
                    </a:lnTo>
                    <a:lnTo>
                      <a:pt x="108561" y="40176"/>
                    </a:lnTo>
                    <a:lnTo>
                      <a:pt x="98201" y="32669"/>
                    </a:lnTo>
                    <a:lnTo>
                      <a:pt x="85251" y="25329"/>
                    </a:lnTo>
                    <a:lnTo>
                      <a:pt x="68417" y="18322"/>
                    </a:lnTo>
                    <a:lnTo>
                      <a:pt x="49208" y="11844"/>
                    </a:lnTo>
                    <a:lnTo>
                      <a:pt x="27194" y="5671"/>
                    </a:lnTo>
                    <a:lnTo>
                      <a:pt x="2589" y="0"/>
                    </a:lnTo>
                    <a:lnTo>
                      <a:pt x="0" y="0"/>
                    </a:lnTo>
                    <a:lnTo>
                      <a:pt x="24604" y="5671"/>
                    </a:lnTo>
                    <a:lnTo>
                      <a:pt x="46618" y="11844"/>
                    </a:lnTo>
                    <a:lnTo>
                      <a:pt x="65827" y="18322"/>
                    </a:lnTo>
                    <a:lnTo>
                      <a:pt x="82661" y="25329"/>
                    </a:lnTo>
                    <a:lnTo>
                      <a:pt x="95611" y="32669"/>
                    </a:lnTo>
                    <a:lnTo>
                      <a:pt x="105971" y="40176"/>
                    </a:lnTo>
                    <a:lnTo>
                      <a:pt x="113525" y="48155"/>
                    </a:lnTo>
                    <a:lnTo>
                      <a:pt x="117410" y="56163"/>
                    </a:lnTo>
                    <a:lnTo>
                      <a:pt x="117410" y="64670"/>
                    </a:lnTo>
                    <a:lnTo>
                      <a:pt x="114820" y="73178"/>
                    </a:lnTo>
                    <a:lnTo>
                      <a:pt x="108561" y="81492"/>
                    </a:lnTo>
                    <a:lnTo>
                      <a:pt x="98201" y="89666"/>
                    </a:lnTo>
                    <a:lnTo>
                      <a:pt x="83956" y="97673"/>
                    </a:lnTo>
                    <a:lnTo>
                      <a:pt x="67122" y="105319"/>
                    </a:lnTo>
                    <a:lnTo>
                      <a:pt x="46618" y="112826"/>
                    </a:lnTo>
                    <a:lnTo>
                      <a:pt x="22014" y="120000"/>
                    </a:lnTo>
                    <a:lnTo>
                      <a:pt x="24604" y="120000"/>
                    </a:lnTo>
                    <a:lnTo>
                      <a:pt x="49208" y="112826"/>
                    </a:lnTo>
                    <a:lnTo>
                      <a:pt x="69712" y="105319"/>
                    </a:lnTo>
                    <a:lnTo>
                      <a:pt x="86546" y="97673"/>
                    </a:lnTo>
                    <a:lnTo>
                      <a:pt x="100791" y="89666"/>
                    </a:lnTo>
                    <a:lnTo>
                      <a:pt x="111151" y="81492"/>
                    </a:lnTo>
                    <a:lnTo>
                      <a:pt x="117410" y="73178"/>
                    </a:lnTo>
                    <a:lnTo>
                      <a:pt x="120000" y="64670"/>
                    </a:lnTo>
                    <a:lnTo>
                      <a:pt x="120000" y="56163"/>
                    </a:lnTo>
                    <a:lnTo>
                      <a:pt x="120000" y="56163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Shape 63"/>
              <p:cNvSpPr/>
              <p:nvPr/>
            </p:nvSpPr>
            <p:spPr>
              <a:xfrm>
                <a:off x="6740525" y="0"/>
                <a:ext cx="1095375" cy="6851649"/>
              </a:xfrm>
              <a:custGeom>
                <a:pathLst>
                  <a:path extrusionOk="0" h="120000" w="120000">
                    <a:moveTo>
                      <a:pt x="120000" y="57998"/>
                    </a:moveTo>
                    <a:lnTo>
                      <a:pt x="116860" y="50324"/>
                    </a:lnTo>
                    <a:lnTo>
                      <a:pt x="110581" y="42845"/>
                    </a:lnTo>
                    <a:lnTo>
                      <a:pt x="100116" y="35338"/>
                    </a:lnTo>
                    <a:lnTo>
                      <a:pt x="86686" y="27998"/>
                    </a:lnTo>
                    <a:lnTo>
                      <a:pt x="69941" y="20824"/>
                    </a:lnTo>
                    <a:lnTo>
                      <a:pt x="51104" y="13679"/>
                    </a:lnTo>
                    <a:lnTo>
                      <a:pt x="28255" y="6672"/>
                    </a:lnTo>
                    <a:lnTo>
                      <a:pt x="2093" y="0"/>
                    </a:lnTo>
                    <a:lnTo>
                      <a:pt x="0" y="0"/>
                    </a:lnTo>
                    <a:lnTo>
                      <a:pt x="26162" y="6672"/>
                    </a:lnTo>
                    <a:lnTo>
                      <a:pt x="49011" y="13679"/>
                    </a:lnTo>
                    <a:lnTo>
                      <a:pt x="67848" y="20824"/>
                    </a:lnTo>
                    <a:lnTo>
                      <a:pt x="84593" y="27998"/>
                    </a:lnTo>
                    <a:lnTo>
                      <a:pt x="98023" y="35338"/>
                    </a:lnTo>
                    <a:lnTo>
                      <a:pt x="108488" y="42845"/>
                    </a:lnTo>
                    <a:lnTo>
                      <a:pt x="114767" y="50324"/>
                    </a:lnTo>
                    <a:lnTo>
                      <a:pt x="117906" y="57998"/>
                    </a:lnTo>
                    <a:lnTo>
                      <a:pt x="117906" y="65838"/>
                    </a:lnTo>
                    <a:lnTo>
                      <a:pt x="114767" y="73679"/>
                    </a:lnTo>
                    <a:lnTo>
                      <a:pt x="107441" y="81492"/>
                    </a:lnTo>
                    <a:lnTo>
                      <a:pt x="96976" y="89332"/>
                    </a:lnTo>
                    <a:lnTo>
                      <a:pt x="82500" y="97173"/>
                    </a:lnTo>
                    <a:lnTo>
                      <a:pt x="64709" y="105013"/>
                    </a:lnTo>
                    <a:lnTo>
                      <a:pt x="43779" y="112493"/>
                    </a:lnTo>
                    <a:lnTo>
                      <a:pt x="19883" y="120000"/>
                    </a:lnTo>
                    <a:lnTo>
                      <a:pt x="21976" y="120000"/>
                    </a:lnTo>
                    <a:lnTo>
                      <a:pt x="45872" y="112493"/>
                    </a:lnTo>
                    <a:lnTo>
                      <a:pt x="66802" y="105013"/>
                    </a:lnTo>
                    <a:lnTo>
                      <a:pt x="84593" y="97173"/>
                    </a:lnTo>
                    <a:lnTo>
                      <a:pt x="99069" y="89499"/>
                    </a:lnTo>
                    <a:lnTo>
                      <a:pt x="109534" y="81658"/>
                    </a:lnTo>
                    <a:lnTo>
                      <a:pt x="116860" y="73846"/>
                    </a:lnTo>
                    <a:lnTo>
                      <a:pt x="120000" y="65838"/>
                    </a:lnTo>
                    <a:lnTo>
                      <a:pt x="120000" y="57998"/>
                    </a:lnTo>
                    <a:lnTo>
                      <a:pt x="120000" y="5799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7178675" y="0"/>
                <a:ext cx="1371599" cy="6851649"/>
              </a:xfrm>
              <a:custGeom>
                <a:pathLst>
                  <a:path extrusionOk="0" h="120000" w="120000">
                    <a:moveTo>
                      <a:pt x="119163" y="59165"/>
                    </a:moveTo>
                    <a:lnTo>
                      <a:pt x="115818" y="50991"/>
                    </a:lnTo>
                    <a:lnTo>
                      <a:pt x="112613" y="46821"/>
                    </a:lnTo>
                    <a:lnTo>
                      <a:pt x="109268" y="42845"/>
                    </a:lnTo>
                    <a:lnTo>
                      <a:pt x="104250" y="38841"/>
                    </a:lnTo>
                    <a:lnTo>
                      <a:pt x="99233" y="34837"/>
                    </a:lnTo>
                    <a:lnTo>
                      <a:pt x="92543" y="31000"/>
                    </a:lnTo>
                    <a:lnTo>
                      <a:pt x="85017" y="27164"/>
                    </a:lnTo>
                    <a:lnTo>
                      <a:pt x="68432" y="19990"/>
                    </a:lnTo>
                    <a:lnTo>
                      <a:pt x="49198" y="13012"/>
                    </a:lnTo>
                    <a:lnTo>
                      <a:pt x="26759" y="6339"/>
                    </a:lnTo>
                    <a:lnTo>
                      <a:pt x="1672" y="0"/>
                    </a:lnTo>
                    <a:lnTo>
                      <a:pt x="0" y="0"/>
                    </a:lnTo>
                    <a:lnTo>
                      <a:pt x="25087" y="6339"/>
                    </a:lnTo>
                    <a:lnTo>
                      <a:pt x="47526" y="13012"/>
                    </a:lnTo>
                    <a:lnTo>
                      <a:pt x="66759" y="19990"/>
                    </a:lnTo>
                    <a:lnTo>
                      <a:pt x="83344" y="27330"/>
                    </a:lnTo>
                    <a:lnTo>
                      <a:pt x="90871" y="31167"/>
                    </a:lnTo>
                    <a:lnTo>
                      <a:pt x="97560" y="35004"/>
                    </a:lnTo>
                    <a:lnTo>
                      <a:pt x="102578" y="39008"/>
                    </a:lnTo>
                    <a:lnTo>
                      <a:pt x="107595" y="43012"/>
                    </a:lnTo>
                    <a:lnTo>
                      <a:pt x="111777" y="46987"/>
                    </a:lnTo>
                    <a:lnTo>
                      <a:pt x="114146" y="50991"/>
                    </a:lnTo>
                    <a:lnTo>
                      <a:pt x="116655" y="55162"/>
                    </a:lnTo>
                    <a:lnTo>
                      <a:pt x="117491" y="59165"/>
                    </a:lnTo>
                    <a:lnTo>
                      <a:pt x="118327" y="63336"/>
                    </a:lnTo>
                    <a:lnTo>
                      <a:pt x="117491" y="67506"/>
                    </a:lnTo>
                    <a:lnTo>
                      <a:pt x="115818" y="71510"/>
                    </a:lnTo>
                    <a:lnTo>
                      <a:pt x="114146" y="75653"/>
                    </a:lnTo>
                    <a:lnTo>
                      <a:pt x="110940" y="79657"/>
                    </a:lnTo>
                    <a:lnTo>
                      <a:pt x="106759" y="83827"/>
                    </a:lnTo>
                    <a:lnTo>
                      <a:pt x="100905" y="87831"/>
                    </a:lnTo>
                    <a:lnTo>
                      <a:pt x="95052" y="91835"/>
                    </a:lnTo>
                    <a:lnTo>
                      <a:pt x="81672" y="99175"/>
                    </a:lnTo>
                    <a:lnTo>
                      <a:pt x="65923" y="106320"/>
                    </a:lnTo>
                    <a:lnTo>
                      <a:pt x="46689" y="113327"/>
                    </a:lnTo>
                    <a:lnTo>
                      <a:pt x="25087" y="120000"/>
                    </a:lnTo>
                    <a:lnTo>
                      <a:pt x="26759" y="120000"/>
                    </a:lnTo>
                    <a:lnTo>
                      <a:pt x="48362" y="113327"/>
                    </a:lnTo>
                    <a:lnTo>
                      <a:pt x="67595" y="106320"/>
                    </a:lnTo>
                    <a:lnTo>
                      <a:pt x="83344" y="99341"/>
                    </a:lnTo>
                    <a:lnTo>
                      <a:pt x="96724" y="92001"/>
                    </a:lnTo>
                    <a:lnTo>
                      <a:pt x="102578" y="87998"/>
                    </a:lnTo>
                    <a:lnTo>
                      <a:pt x="108432" y="83994"/>
                    </a:lnTo>
                    <a:lnTo>
                      <a:pt x="112613" y="79823"/>
                    </a:lnTo>
                    <a:lnTo>
                      <a:pt x="115818" y="75820"/>
                    </a:lnTo>
                    <a:lnTo>
                      <a:pt x="117491" y="71677"/>
                    </a:lnTo>
                    <a:lnTo>
                      <a:pt x="119163" y="67506"/>
                    </a:lnTo>
                    <a:lnTo>
                      <a:pt x="120000" y="63336"/>
                    </a:lnTo>
                    <a:lnTo>
                      <a:pt x="119163" y="59165"/>
                    </a:lnTo>
                    <a:lnTo>
                      <a:pt x="119163" y="5916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3808412" y="0"/>
                <a:ext cx="238124" cy="6851649"/>
              </a:xfrm>
              <a:custGeom>
                <a:pathLst>
                  <a:path extrusionOk="0" h="120000" w="120000">
                    <a:moveTo>
                      <a:pt x="14496" y="53994"/>
                    </a:moveTo>
                    <a:lnTo>
                      <a:pt x="24161" y="45319"/>
                    </a:lnTo>
                    <a:lnTo>
                      <a:pt x="33825" y="37006"/>
                    </a:lnTo>
                    <a:lnTo>
                      <a:pt x="47516" y="29332"/>
                    </a:lnTo>
                    <a:lnTo>
                      <a:pt x="62013" y="21992"/>
                    </a:lnTo>
                    <a:lnTo>
                      <a:pt x="66845" y="18656"/>
                    </a:lnTo>
                    <a:lnTo>
                      <a:pt x="76510" y="15486"/>
                    </a:lnTo>
                    <a:lnTo>
                      <a:pt x="86174" y="12344"/>
                    </a:lnTo>
                    <a:lnTo>
                      <a:pt x="91006" y="9508"/>
                    </a:lnTo>
                    <a:lnTo>
                      <a:pt x="100671" y="6839"/>
                    </a:lnTo>
                    <a:lnTo>
                      <a:pt x="105503" y="4337"/>
                    </a:lnTo>
                    <a:lnTo>
                      <a:pt x="115167" y="2001"/>
                    </a:lnTo>
                    <a:lnTo>
                      <a:pt x="120000" y="0"/>
                    </a:lnTo>
                    <a:lnTo>
                      <a:pt x="110335" y="0"/>
                    </a:lnTo>
                    <a:lnTo>
                      <a:pt x="105503" y="2001"/>
                    </a:lnTo>
                    <a:lnTo>
                      <a:pt x="95838" y="4337"/>
                    </a:lnTo>
                    <a:lnTo>
                      <a:pt x="91006" y="6839"/>
                    </a:lnTo>
                    <a:lnTo>
                      <a:pt x="81342" y="9508"/>
                    </a:lnTo>
                    <a:lnTo>
                      <a:pt x="76510" y="12344"/>
                    </a:lnTo>
                    <a:lnTo>
                      <a:pt x="66845" y="15486"/>
                    </a:lnTo>
                    <a:lnTo>
                      <a:pt x="57181" y="18656"/>
                    </a:lnTo>
                    <a:lnTo>
                      <a:pt x="52348" y="21992"/>
                    </a:lnTo>
                    <a:lnTo>
                      <a:pt x="38657" y="29332"/>
                    </a:lnTo>
                    <a:lnTo>
                      <a:pt x="24161" y="37006"/>
                    </a:lnTo>
                    <a:lnTo>
                      <a:pt x="14496" y="45319"/>
                    </a:lnTo>
                    <a:lnTo>
                      <a:pt x="4832" y="53994"/>
                    </a:lnTo>
                    <a:lnTo>
                      <a:pt x="0" y="63336"/>
                    </a:lnTo>
                    <a:lnTo>
                      <a:pt x="4832" y="72344"/>
                    </a:lnTo>
                    <a:lnTo>
                      <a:pt x="9664" y="81158"/>
                    </a:lnTo>
                    <a:lnTo>
                      <a:pt x="19328" y="89499"/>
                    </a:lnTo>
                    <a:lnTo>
                      <a:pt x="28993" y="97673"/>
                    </a:lnTo>
                    <a:lnTo>
                      <a:pt x="47516" y="105486"/>
                    </a:lnTo>
                    <a:lnTo>
                      <a:pt x="71677" y="112826"/>
                    </a:lnTo>
                    <a:lnTo>
                      <a:pt x="100671" y="120000"/>
                    </a:lnTo>
                    <a:lnTo>
                      <a:pt x="110335" y="120000"/>
                    </a:lnTo>
                    <a:lnTo>
                      <a:pt x="81342" y="112826"/>
                    </a:lnTo>
                    <a:lnTo>
                      <a:pt x="57181" y="105486"/>
                    </a:lnTo>
                    <a:lnTo>
                      <a:pt x="38657" y="97673"/>
                    </a:lnTo>
                    <a:lnTo>
                      <a:pt x="28993" y="89666"/>
                    </a:lnTo>
                    <a:lnTo>
                      <a:pt x="19328" y="81158"/>
                    </a:lnTo>
                    <a:lnTo>
                      <a:pt x="14496" y="72511"/>
                    </a:lnTo>
                    <a:lnTo>
                      <a:pt x="9664" y="63336"/>
                    </a:lnTo>
                    <a:lnTo>
                      <a:pt x="14496" y="53994"/>
                    </a:lnTo>
                    <a:lnTo>
                      <a:pt x="14496" y="53994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3122611" y="0"/>
                <a:ext cx="476249" cy="6851649"/>
              </a:xfrm>
              <a:custGeom>
                <a:pathLst>
                  <a:path extrusionOk="0" h="120000" w="120000">
                    <a:moveTo>
                      <a:pt x="7224" y="57330"/>
                    </a:moveTo>
                    <a:lnTo>
                      <a:pt x="12040" y="48656"/>
                    </a:lnTo>
                    <a:lnTo>
                      <a:pt x="21672" y="40342"/>
                    </a:lnTo>
                    <a:lnTo>
                      <a:pt x="33712" y="32502"/>
                    </a:lnTo>
                    <a:lnTo>
                      <a:pt x="50568" y="24995"/>
                    </a:lnTo>
                    <a:lnTo>
                      <a:pt x="65016" y="17822"/>
                    </a:lnTo>
                    <a:lnTo>
                      <a:pt x="83879" y="11343"/>
                    </a:lnTo>
                    <a:lnTo>
                      <a:pt x="100735" y="5338"/>
                    </a:lnTo>
                    <a:lnTo>
                      <a:pt x="120000" y="0"/>
                    </a:lnTo>
                    <a:lnTo>
                      <a:pt x="115183" y="0"/>
                    </a:lnTo>
                    <a:lnTo>
                      <a:pt x="95919" y="5338"/>
                    </a:lnTo>
                    <a:lnTo>
                      <a:pt x="79464" y="11343"/>
                    </a:lnTo>
                    <a:lnTo>
                      <a:pt x="62608" y="17822"/>
                    </a:lnTo>
                    <a:lnTo>
                      <a:pt x="45752" y="24995"/>
                    </a:lnTo>
                    <a:lnTo>
                      <a:pt x="31304" y="32502"/>
                    </a:lnTo>
                    <a:lnTo>
                      <a:pt x="19264" y="40342"/>
                    </a:lnTo>
                    <a:lnTo>
                      <a:pt x="9632" y="48656"/>
                    </a:lnTo>
                    <a:lnTo>
                      <a:pt x="2408" y="57330"/>
                    </a:lnTo>
                    <a:lnTo>
                      <a:pt x="0" y="66005"/>
                    </a:lnTo>
                    <a:lnTo>
                      <a:pt x="4816" y="74346"/>
                    </a:lnTo>
                    <a:lnTo>
                      <a:pt x="12040" y="82659"/>
                    </a:lnTo>
                    <a:lnTo>
                      <a:pt x="21672" y="90500"/>
                    </a:lnTo>
                    <a:lnTo>
                      <a:pt x="38528" y="98341"/>
                    </a:lnTo>
                    <a:lnTo>
                      <a:pt x="57792" y="105820"/>
                    </a:lnTo>
                    <a:lnTo>
                      <a:pt x="81471" y="112993"/>
                    </a:lnTo>
                    <a:lnTo>
                      <a:pt x="110367" y="120000"/>
                    </a:lnTo>
                    <a:lnTo>
                      <a:pt x="115183" y="120000"/>
                    </a:lnTo>
                    <a:lnTo>
                      <a:pt x="86287" y="112993"/>
                    </a:lnTo>
                    <a:lnTo>
                      <a:pt x="62608" y="105820"/>
                    </a:lnTo>
                    <a:lnTo>
                      <a:pt x="43344" y="98341"/>
                    </a:lnTo>
                    <a:lnTo>
                      <a:pt x="26488" y="90667"/>
                    </a:lnTo>
                    <a:lnTo>
                      <a:pt x="16856" y="82659"/>
                    </a:lnTo>
                    <a:lnTo>
                      <a:pt x="9632" y="74513"/>
                    </a:lnTo>
                    <a:lnTo>
                      <a:pt x="4816" y="66005"/>
                    </a:lnTo>
                    <a:lnTo>
                      <a:pt x="7224" y="57330"/>
                    </a:lnTo>
                    <a:lnTo>
                      <a:pt x="7224" y="5733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2486025" y="0"/>
                <a:ext cx="674687" cy="6851649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116603" y="0"/>
                    </a:lnTo>
                    <a:lnTo>
                      <a:pt x="89433" y="6172"/>
                    </a:lnTo>
                    <a:lnTo>
                      <a:pt x="67641" y="12845"/>
                    </a:lnTo>
                    <a:lnTo>
                      <a:pt x="47264" y="19657"/>
                    </a:lnTo>
                    <a:lnTo>
                      <a:pt x="30283" y="26997"/>
                    </a:lnTo>
                    <a:lnTo>
                      <a:pt x="18396" y="34670"/>
                    </a:lnTo>
                    <a:lnTo>
                      <a:pt x="8207" y="42511"/>
                    </a:lnTo>
                    <a:lnTo>
                      <a:pt x="1698" y="50658"/>
                    </a:lnTo>
                    <a:lnTo>
                      <a:pt x="0" y="58999"/>
                    </a:lnTo>
                    <a:lnTo>
                      <a:pt x="1698" y="66839"/>
                    </a:lnTo>
                    <a:lnTo>
                      <a:pt x="6792" y="74680"/>
                    </a:lnTo>
                    <a:lnTo>
                      <a:pt x="13301" y="82326"/>
                    </a:lnTo>
                    <a:lnTo>
                      <a:pt x="25188" y="90166"/>
                    </a:lnTo>
                    <a:lnTo>
                      <a:pt x="38773" y="97840"/>
                    </a:lnTo>
                    <a:lnTo>
                      <a:pt x="55754" y="105319"/>
                    </a:lnTo>
                    <a:lnTo>
                      <a:pt x="76132" y="112826"/>
                    </a:lnTo>
                    <a:lnTo>
                      <a:pt x="97924" y="120000"/>
                    </a:lnTo>
                    <a:lnTo>
                      <a:pt x="101320" y="120000"/>
                    </a:lnTo>
                    <a:lnTo>
                      <a:pt x="79528" y="112826"/>
                    </a:lnTo>
                    <a:lnTo>
                      <a:pt x="59150" y="105319"/>
                    </a:lnTo>
                    <a:lnTo>
                      <a:pt x="42169" y="97840"/>
                    </a:lnTo>
                    <a:lnTo>
                      <a:pt x="28584" y="90166"/>
                    </a:lnTo>
                    <a:lnTo>
                      <a:pt x="16698" y="82326"/>
                    </a:lnTo>
                    <a:lnTo>
                      <a:pt x="9905" y="74680"/>
                    </a:lnTo>
                    <a:lnTo>
                      <a:pt x="5094" y="66839"/>
                    </a:lnTo>
                    <a:lnTo>
                      <a:pt x="3396" y="58999"/>
                    </a:lnTo>
                    <a:lnTo>
                      <a:pt x="5094" y="50658"/>
                    </a:lnTo>
                    <a:lnTo>
                      <a:pt x="11603" y="42511"/>
                    </a:lnTo>
                    <a:lnTo>
                      <a:pt x="20094" y="34670"/>
                    </a:lnTo>
                    <a:lnTo>
                      <a:pt x="33679" y="26997"/>
                    </a:lnTo>
                    <a:lnTo>
                      <a:pt x="50660" y="19657"/>
                    </a:lnTo>
                    <a:lnTo>
                      <a:pt x="69339" y="12845"/>
                    </a:lnTo>
                    <a:lnTo>
                      <a:pt x="92830" y="6172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1790700" y="0"/>
                <a:ext cx="912811" cy="6851649"/>
              </a:xfrm>
              <a:custGeom>
                <a:pathLst>
                  <a:path extrusionOk="0" h="120000" w="120000">
                    <a:moveTo>
                      <a:pt x="2508" y="59666"/>
                    </a:moveTo>
                    <a:lnTo>
                      <a:pt x="5017" y="51325"/>
                    </a:lnTo>
                    <a:lnTo>
                      <a:pt x="11289" y="43345"/>
                    </a:lnTo>
                    <a:lnTo>
                      <a:pt x="20069" y="35505"/>
                    </a:lnTo>
                    <a:lnTo>
                      <a:pt x="33867" y="27831"/>
                    </a:lnTo>
                    <a:lnTo>
                      <a:pt x="49965" y="20324"/>
                    </a:lnTo>
                    <a:lnTo>
                      <a:pt x="70034" y="13345"/>
                    </a:lnTo>
                    <a:lnTo>
                      <a:pt x="93867" y="6506"/>
                    </a:lnTo>
                    <a:lnTo>
                      <a:pt x="120000" y="0"/>
                    </a:lnTo>
                    <a:lnTo>
                      <a:pt x="117491" y="0"/>
                    </a:lnTo>
                    <a:lnTo>
                      <a:pt x="91358" y="6506"/>
                    </a:lnTo>
                    <a:lnTo>
                      <a:pt x="67526" y="13345"/>
                    </a:lnTo>
                    <a:lnTo>
                      <a:pt x="47456" y="20491"/>
                    </a:lnTo>
                    <a:lnTo>
                      <a:pt x="31358" y="27831"/>
                    </a:lnTo>
                    <a:lnTo>
                      <a:pt x="17560" y="35505"/>
                    </a:lnTo>
                    <a:lnTo>
                      <a:pt x="8780" y="43345"/>
                    </a:lnTo>
                    <a:lnTo>
                      <a:pt x="2508" y="51492"/>
                    </a:lnTo>
                    <a:lnTo>
                      <a:pt x="0" y="59666"/>
                    </a:lnTo>
                    <a:lnTo>
                      <a:pt x="1254" y="67673"/>
                    </a:lnTo>
                    <a:lnTo>
                      <a:pt x="6271" y="75486"/>
                    </a:lnTo>
                    <a:lnTo>
                      <a:pt x="13797" y="83327"/>
                    </a:lnTo>
                    <a:lnTo>
                      <a:pt x="25087" y="91000"/>
                    </a:lnTo>
                    <a:lnTo>
                      <a:pt x="39930" y="98674"/>
                    </a:lnTo>
                    <a:lnTo>
                      <a:pt x="57491" y="105987"/>
                    </a:lnTo>
                    <a:lnTo>
                      <a:pt x="77560" y="113160"/>
                    </a:lnTo>
                    <a:lnTo>
                      <a:pt x="101184" y="120000"/>
                    </a:lnTo>
                    <a:lnTo>
                      <a:pt x="103693" y="120000"/>
                    </a:lnTo>
                    <a:lnTo>
                      <a:pt x="80069" y="113160"/>
                    </a:lnTo>
                    <a:lnTo>
                      <a:pt x="60000" y="105987"/>
                    </a:lnTo>
                    <a:lnTo>
                      <a:pt x="42439" y="98674"/>
                    </a:lnTo>
                    <a:lnTo>
                      <a:pt x="27595" y="91000"/>
                    </a:lnTo>
                    <a:lnTo>
                      <a:pt x="16306" y="83327"/>
                    </a:lnTo>
                    <a:lnTo>
                      <a:pt x="8780" y="75486"/>
                    </a:lnTo>
                    <a:lnTo>
                      <a:pt x="3763" y="67673"/>
                    </a:lnTo>
                    <a:lnTo>
                      <a:pt x="2508" y="59666"/>
                    </a:lnTo>
                    <a:lnTo>
                      <a:pt x="2508" y="59666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1114425" y="0"/>
                <a:ext cx="1169986" cy="6851649"/>
              </a:xfrm>
              <a:custGeom>
                <a:pathLst>
                  <a:path extrusionOk="0" h="120000" w="120000">
                    <a:moveTo>
                      <a:pt x="1959" y="58331"/>
                    </a:moveTo>
                    <a:lnTo>
                      <a:pt x="4734" y="49990"/>
                    </a:lnTo>
                    <a:lnTo>
                      <a:pt x="11591" y="41844"/>
                    </a:lnTo>
                    <a:lnTo>
                      <a:pt x="21387" y="34003"/>
                    </a:lnTo>
                    <a:lnTo>
                      <a:pt x="35102" y="26163"/>
                    </a:lnTo>
                    <a:lnTo>
                      <a:pt x="51591" y="19156"/>
                    </a:lnTo>
                    <a:lnTo>
                      <a:pt x="72163" y="12344"/>
                    </a:lnTo>
                    <a:lnTo>
                      <a:pt x="94693" y="6005"/>
                    </a:lnTo>
                    <a:lnTo>
                      <a:pt x="120000" y="0"/>
                    </a:lnTo>
                    <a:lnTo>
                      <a:pt x="118040" y="0"/>
                    </a:lnTo>
                    <a:lnTo>
                      <a:pt x="92734" y="5838"/>
                    </a:lnTo>
                    <a:lnTo>
                      <a:pt x="70204" y="12177"/>
                    </a:lnTo>
                    <a:lnTo>
                      <a:pt x="50775" y="18989"/>
                    </a:lnTo>
                    <a:lnTo>
                      <a:pt x="34122" y="26163"/>
                    </a:lnTo>
                    <a:lnTo>
                      <a:pt x="20408" y="33836"/>
                    </a:lnTo>
                    <a:lnTo>
                      <a:pt x="9632" y="41844"/>
                    </a:lnTo>
                    <a:lnTo>
                      <a:pt x="2938" y="49990"/>
                    </a:lnTo>
                    <a:lnTo>
                      <a:pt x="0" y="58331"/>
                    </a:lnTo>
                    <a:lnTo>
                      <a:pt x="979" y="66839"/>
                    </a:lnTo>
                    <a:lnTo>
                      <a:pt x="4734" y="75319"/>
                    </a:lnTo>
                    <a:lnTo>
                      <a:pt x="12571" y="83827"/>
                    </a:lnTo>
                    <a:lnTo>
                      <a:pt x="24326" y="92168"/>
                    </a:lnTo>
                    <a:lnTo>
                      <a:pt x="37061" y="99341"/>
                    </a:lnTo>
                    <a:lnTo>
                      <a:pt x="51591" y="106320"/>
                    </a:lnTo>
                    <a:lnTo>
                      <a:pt x="69224" y="113327"/>
                    </a:lnTo>
                    <a:lnTo>
                      <a:pt x="88816" y="120000"/>
                    </a:lnTo>
                    <a:lnTo>
                      <a:pt x="90775" y="120000"/>
                    </a:lnTo>
                    <a:lnTo>
                      <a:pt x="71183" y="113327"/>
                    </a:lnTo>
                    <a:lnTo>
                      <a:pt x="53551" y="106320"/>
                    </a:lnTo>
                    <a:lnTo>
                      <a:pt x="39020" y="99341"/>
                    </a:lnTo>
                    <a:lnTo>
                      <a:pt x="26285" y="92168"/>
                    </a:lnTo>
                    <a:lnTo>
                      <a:pt x="14530" y="83827"/>
                    </a:lnTo>
                    <a:lnTo>
                      <a:pt x="6693" y="75319"/>
                    </a:lnTo>
                    <a:lnTo>
                      <a:pt x="2938" y="66839"/>
                    </a:lnTo>
                    <a:lnTo>
                      <a:pt x="1959" y="58331"/>
                    </a:lnTo>
                    <a:lnTo>
                      <a:pt x="1959" y="5833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457200" y="0"/>
                <a:ext cx="1333499" cy="6851649"/>
              </a:xfrm>
              <a:custGeom>
                <a:pathLst>
                  <a:path extrusionOk="0" h="120000" w="120000">
                    <a:moveTo>
                      <a:pt x="2580" y="54161"/>
                    </a:moveTo>
                    <a:lnTo>
                      <a:pt x="6881" y="47488"/>
                    </a:lnTo>
                    <a:lnTo>
                      <a:pt x="13763" y="41010"/>
                    </a:lnTo>
                    <a:lnTo>
                      <a:pt x="23082" y="34337"/>
                    </a:lnTo>
                    <a:lnTo>
                      <a:pt x="35985" y="27664"/>
                    </a:lnTo>
                    <a:lnTo>
                      <a:pt x="52329" y="20991"/>
                    </a:lnTo>
                    <a:lnTo>
                      <a:pt x="71111" y="14179"/>
                    </a:lnTo>
                    <a:lnTo>
                      <a:pt x="94336" y="7173"/>
                    </a:lnTo>
                    <a:lnTo>
                      <a:pt x="106236" y="3670"/>
                    </a:lnTo>
                    <a:lnTo>
                      <a:pt x="120000" y="0"/>
                    </a:lnTo>
                    <a:lnTo>
                      <a:pt x="118279" y="0"/>
                    </a:lnTo>
                    <a:lnTo>
                      <a:pt x="104516" y="3670"/>
                    </a:lnTo>
                    <a:lnTo>
                      <a:pt x="91756" y="7173"/>
                    </a:lnTo>
                    <a:lnTo>
                      <a:pt x="80573" y="10676"/>
                    </a:lnTo>
                    <a:lnTo>
                      <a:pt x="69390" y="14179"/>
                    </a:lnTo>
                    <a:lnTo>
                      <a:pt x="50609" y="20991"/>
                    </a:lnTo>
                    <a:lnTo>
                      <a:pt x="34265" y="27664"/>
                    </a:lnTo>
                    <a:lnTo>
                      <a:pt x="21505" y="34337"/>
                    </a:lnTo>
                    <a:lnTo>
                      <a:pt x="12043" y="40843"/>
                    </a:lnTo>
                    <a:lnTo>
                      <a:pt x="5161" y="47321"/>
                    </a:lnTo>
                    <a:lnTo>
                      <a:pt x="860" y="53994"/>
                    </a:lnTo>
                    <a:lnTo>
                      <a:pt x="0" y="61167"/>
                    </a:lnTo>
                    <a:lnTo>
                      <a:pt x="1720" y="68674"/>
                    </a:lnTo>
                    <a:lnTo>
                      <a:pt x="6881" y="76153"/>
                    </a:lnTo>
                    <a:lnTo>
                      <a:pt x="16344" y="84161"/>
                    </a:lnTo>
                    <a:lnTo>
                      <a:pt x="21505" y="88164"/>
                    </a:lnTo>
                    <a:lnTo>
                      <a:pt x="28243" y="92335"/>
                    </a:lnTo>
                    <a:lnTo>
                      <a:pt x="35125" y="96672"/>
                    </a:lnTo>
                    <a:lnTo>
                      <a:pt x="43727" y="101177"/>
                    </a:lnTo>
                    <a:lnTo>
                      <a:pt x="52329" y="105653"/>
                    </a:lnTo>
                    <a:lnTo>
                      <a:pt x="62652" y="110324"/>
                    </a:lnTo>
                    <a:lnTo>
                      <a:pt x="72831" y="114995"/>
                    </a:lnTo>
                    <a:lnTo>
                      <a:pt x="84874" y="120000"/>
                    </a:lnTo>
                    <a:lnTo>
                      <a:pt x="86594" y="120000"/>
                    </a:lnTo>
                    <a:lnTo>
                      <a:pt x="74551" y="114995"/>
                    </a:lnTo>
                    <a:lnTo>
                      <a:pt x="64229" y="110324"/>
                    </a:lnTo>
                    <a:lnTo>
                      <a:pt x="54050" y="105653"/>
                    </a:lnTo>
                    <a:lnTo>
                      <a:pt x="45448" y="101177"/>
                    </a:lnTo>
                    <a:lnTo>
                      <a:pt x="36845" y="96672"/>
                    </a:lnTo>
                    <a:lnTo>
                      <a:pt x="29964" y="92502"/>
                    </a:lnTo>
                    <a:lnTo>
                      <a:pt x="23082" y="88164"/>
                    </a:lnTo>
                    <a:lnTo>
                      <a:pt x="18064" y="84161"/>
                    </a:lnTo>
                    <a:lnTo>
                      <a:pt x="8602" y="76153"/>
                    </a:lnTo>
                    <a:lnTo>
                      <a:pt x="3440" y="68674"/>
                    </a:lnTo>
                    <a:lnTo>
                      <a:pt x="1720" y="61334"/>
                    </a:lnTo>
                    <a:lnTo>
                      <a:pt x="2580" y="54161"/>
                    </a:lnTo>
                    <a:lnTo>
                      <a:pt x="2580" y="5416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" name="Shape 71"/>
            <p:cNvSpPr/>
            <p:nvPr/>
          </p:nvSpPr>
          <p:spPr>
            <a:xfrm>
              <a:off x="9525" y="4605337"/>
              <a:ext cx="962024" cy="2246311"/>
            </a:xfrm>
            <a:custGeom>
              <a:pathLst>
                <a:path extrusionOk="0" h="120000" w="120000">
                  <a:moveTo>
                    <a:pt x="0" y="4579"/>
                  </a:moveTo>
                  <a:lnTo>
                    <a:pt x="8344" y="19335"/>
                  </a:lnTo>
                  <a:lnTo>
                    <a:pt x="19072" y="34091"/>
                  </a:lnTo>
                  <a:lnTo>
                    <a:pt x="31986" y="48848"/>
                  </a:lnTo>
                  <a:lnTo>
                    <a:pt x="45099" y="63095"/>
                  </a:lnTo>
                  <a:lnTo>
                    <a:pt x="60596" y="77766"/>
                  </a:lnTo>
                  <a:lnTo>
                    <a:pt x="77284" y="92014"/>
                  </a:lnTo>
                  <a:lnTo>
                    <a:pt x="96158" y="106261"/>
                  </a:lnTo>
                  <a:lnTo>
                    <a:pt x="116423" y="120000"/>
                  </a:lnTo>
                  <a:lnTo>
                    <a:pt x="120000" y="120000"/>
                  </a:lnTo>
                  <a:lnTo>
                    <a:pt x="98543" y="105752"/>
                  </a:lnTo>
                  <a:lnTo>
                    <a:pt x="79668" y="90996"/>
                  </a:lnTo>
                  <a:lnTo>
                    <a:pt x="61788" y="76240"/>
                  </a:lnTo>
                  <a:lnTo>
                    <a:pt x="46291" y="61060"/>
                  </a:lnTo>
                  <a:lnTo>
                    <a:pt x="31986" y="46303"/>
                  </a:lnTo>
                  <a:lnTo>
                    <a:pt x="20264" y="31038"/>
                  </a:lnTo>
                  <a:lnTo>
                    <a:pt x="9536" y="15265"/>
                  </a:lnTo>
                  <a:lnTo>
                    <a:pt x="0" y="0"/>
                  </a:lnTo>
                  <a:lnTo>
                    <a:pt x="0" y="4579"/>
                  </a:lnTo>
                  <a:lnTo>
                    <a:pt x="0" y="457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9525" y="6175375"/>
              <a:ext cx="361950" cy="676275"/>
            </a:xfrm>
            <a:custGeom>
              <a:pathLst>
                <a:path extrusionOk="0" h="120000" w="120000">
                  <a:moveTo>
                    <a:pt x="0" y="8450"/>
                  </a:moveTo>
                  <a:lnTo>
                    <a:pt x="57092" y="67605"/>
                  </a:lnTo>
                  <a:lnTo>
                    <a:pt x="113656" y="119999"/>
                  </a:lnTo>
                  <a:lnTo>
                    <a:pt x="120000" y="119999"/>
                  </a:lnTo>
                  <a:lnTo>
                    <a:pt x="88281" y="92957"/>
                  </a:lnTo>
                  <a:lnTo>
                    <a:pt x="60264" y="62535"/>
                  </a:lnTo>
                  <a:lnTo>
                    <a:pt x="0" y="0"/>
                  </a:lnTo>
                  <a:lnTo>
                    <a:pt x="0" y="8450"/>
                  </a:lnTo>
                  <a:lnTo>
                    <a:pt x="0" y="84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7581900" y="0"/>
              <a:ext cx="1562099" cy="283527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20000" y="115565"/>
                  </a:lnTo>
                  <a:lnTo>
                    <a:pt x="118532" y="111937"/>
                  </a:lnTo>
                  <a:lnTo>
                    <a:pt x="117064" y="108376"/>
                  </a:lnTo>
                  <a:lnTo>
                    <a:pt x="112660" y="99910"/>
                  </a:lnTo>
                  <a:lnTo>
                    <a:pt x="108256" y="91444"/>
                  </a:lnTo>
                  <a:lnTo>
                    <a:pt x="97370" y="75319"/>
                  </a:lnTo>
                  <a:lnTo>
                    <a:pt x="83425" y="60403"/>
                  </a:lnTo>
                  <a:lnTo>
                    <a:pt x="68746" y="46293"/>
                  </a:lnTo>
                  <a:lnTo>
                    <a:pt x="52721" y="33460"/>
                  </a:lnTo>
                  <a:lnTo>
                    <a:pt x="35840" y="21366"/>
                  </a:lnTo>
                  <a:lnTo>
                    <a:pt x="18348" y="10078"/>
                  </a:lnTo>
                  <a:lnTo>
                    <a:pt x="1467" y="0"/>
                  </a:lnTo>
                  <a:lnTo>
                    <a:pt x="0" y="0"/>
                  </a:lnTo>
                  <a:lnTo>
                    <a:pt x="16880" y="10078"/>
                  </a:lnTo>
                  <a:lnTo>
                    <a:pt x="33639" y="21366"/>
                  </a:lnTo>
                  <a:lnTo>
                    <a:pt x="50519" y="33460"/>
                  </a:lnTo>
                  <a:lnTo>
                    <a:pt x="66666" y="46293"/>
                  </a:lnTo>
                  <a:lnTo>
                    <a:pt x="81957" y="60403"/>
                  </a:lnTo>
                  <a:lnTo>
                    <a:pt x="95168" y="75319"/>
                  </a:lnTo>
                  <a:lnTo>
                    <a:pt x="106788" y="91444"/>
                  </a:lnTo>
                  <a:lnTo>
                    <a:pt x="111192" y="99910"/>
                  </a:lnTo>
                  <a:lnTo>
                    <a:pt x="115596" y="108779"/>
                  </a:lnTo>
                  <a:lnTo>
                    <a:pt x="117798" y="114356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63C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8002586" y="0"/>
              <a:ext cx="1141411" cy="1341437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20000" y="116591"/>
                  </a:lnTo>
                  <a:lnTo>
                    <a:pt x="96066" y="85917"/>
                  </a:lnTo>
                  <a:lnTo>
                    <a:pt x="67949" y="56236"/>
                  </a:lnTo>
                  <a:lnTo>
                    <a:pt x="36987" y="27266"/>
                  </a:lnTo>
                  <a:lnTo>
                    <a:pt x="2845" y="0"/>
                  </a:lnTo>
                  <a:lnTo>
                    <a:pt x="0" y="0"/>
                  </a:lnTo>
                  <a:lnTo>
                    <a:pt x="34979" y="28118"/>
                  </a:lnTo>
                  <a:lnTo>
                    <a:pt x="66945" y="57940"/>
                  </a:lnTo>
                  <a:lnTo>
                    <a:pt x="95062" y="88473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8496300" y="0"/>
              <a:ext cx="647700" cy="65722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20000" y="114782"/>
                  </a:lnTo>
                  <a:lnTo>
                    <a:pt x="65454" y="55652"/>
                  </a:lnTo>
                  <a:lnTo>
                    <a:pt x="3538" y="0"/>
                  </a:lnTo>
                  <a:lnTo>
                    <a:pt x="0" y="0"/>
                  </a:lnTo>
                  <a:lnTo>
                    <a:pt x="31842" y="29565"/>
                  </a:lnTo>
                  <a:lnTo>
                    <a:pt x="63685" y="5913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9525" y="0"/>
              <a:ext cx="1362075" cy="2236787"/>
            </a:xfrm>
            <a:custGeom>
              <a:pathLst>
                <a:path extrusionOk="0" h="120000" w="120000">
                  <a:moveTo>
                    <a:pt x="0" y="115911"/>
                  </a:moveTo>
                  <a:lnTo>
                    <a:pt x="0" y="120000"/>
                  </a:lnTo>
                  <a:lnTo>
                    <a:pt x="7578" y="103136"/>
                  </a:lnTo>
                  <a:lnTo>
                    <a:pt x="17684" y="86273"/>
                  </a:lnTo>
                  <a:lnTo>
                    <a:pt x="30175" y="70432"/>
                  </a:lnTo>
                  <a:lnTo>
                    <a:pt x="43649" y="55102"/>
                  </a:lnTo>
                  <a:lnTo>
                    <a:pt x="60491" y="40369"/>
                  </a:lnTo>
                  <a:lnTo>
                    <a:pt x="78035" y="26572"/>
                  </a:lnTo>
                  <a:lnTo>
                    <a:pt x="98245" y="12775"/>
                  </a:lnTo>
                  <a:lnTo>
                    <a:pt x="120000" y="0"/>
                  </a:lnTo>
                  <a:lnTo>
                    <a:pt x="117473" y="0"/>
                  </a:lnTo>
                  <a:lnTo>
                    <a:pt x="96561" y="12264"/>
                  </a:lnTo>
                  <a:lnTo>
                    <a:pt x="77192" y="25550"/>
                  </a:lnTo>
                  <a:lnTo>
                    <a:pt x="59649" y="39347"/>
                  </a:lnTo>
                  <a:lnTo>
                    <a:pt x="43649" y="53569"/>
                  </a:lnTo>
                  <a:lnTo>
                    <a:pt x="30175" y="68388"/>
                  </a:lnTo>
                  <a:lnTo>
                    <a:pt x="18526" y="83718"/>
                  </a:lnTo>
                  <a:lnTo>
                    <a:pt x="8421" y="99559"/>
                  </a:lnTo>
                  <a:lnTo>
                    <a:pt x="0" y="115911"/>
                  </a:lnTo>
                  <a:lnTo>
                    <a:pt x="0" y="11591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63C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9525" y="0"/>
              <a:ext cx="933450" cy="950912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16313" y="0"/>
                  </a:lnTo>
                  <a:lnTo>
                    <a:pt x="83344" y="26444"/>
                  </a:lnTo>
                  <a:lnTo>
                    <a:pt x="52627" y="54090"/>
                  </a:lnTo>
                  <a:lnTo>
                    <a:pt x="24573" y="84140"/>
                  </a:lnTo>
                  <a:lnTo>
                    <a:pt x="0" y="115191"/>
                  </a:lnTo>
                  <a:lnTo>
                    <a:pt x="0" y="120000"/>
                  </a:lnTo>
                  <a:lnTo>
                    <a:pt x="24573" y="86544"/>
                  </a:lnTo>
                  <a:lnTo>
                    <a:pt x="52627" y="56494"/>
                  </a:lnTo>
                  <a:lnTo>
                    <a:pt x="84573" y="27646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9525" y="0"/>
              <a:ext cx="428625" cy="400049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11970" y="0"/>
                  </a:lnTo>
                  <a:lnTo>
                    <a:pt x="53531" y="54285"/>
                  </a:lnTo>
                  <a:lnTo>
                    <a:pt x="26765" y="82857"/>
                  </a:lnTo>
                  <a:lnTo>
                    <a:pt x="0" y="111428"/>
                  </a:lnTo>
                  <a:lnTo>
                    <a:pt x="0" y="120000"/>
                  </a:lnTo>
                  <a:lnTo>
                    <a:pt x="56208" y="57142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" name="Shape 79"/>
            <p:cNvCxnSpPr/>
            <p:nvPr/>
          </p:nvCxnSpPr>
          <p:spPr>
            <a:xfrm>
              <a:off x="1586" y="4364037"/>
              <a:ext cx="9140825" cy="0"/>
            </a:xfrm>
            <a:prstGeom prst="straightConnector1">
              <a:avLst/>
            </a:prstGeom>
            <a:noFill/>
            <a:ln cap="flat" cmpd="sng" w="1587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80" name="Shape 80"/>
            <p:cNvCxnSpPr/>
            <p:nvPr/>
          </p:nvCxnSpPr>
          <p:spPr>
            <a:xfrm>
              <a:off x="1586" y="3740150"/>
              <a:ext cx="9140825" cy="0"/>
            </a:xfrm>
            <a:prstGeom prst="straightConnector1">
              <a:avLst/>
            </a:prstGeom>
            <a:noFill/>
            <a:ln cap="flat" cmpd="sng" w="1587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81" name="Shape 81"/>
            <p:cNvCxnSpPr/>
            <p:nvPr/>
          </p:nvCxnSpPr>
          <p:spPr>
            <a:xfrm>
              <a:off x="1586" y="4987925"/>
              <a:ext cx="9140825" cy="0"/>
            </a:xfrm>
            <a:prstGeom prst="straightConnector1">
              <a:avLst/>
            </a:prstGeom>
            <a:noFill/>
            <a:ln cap="flat" cmpd="sng" w="15875">
              <a:solidFill>
                <a:schemeClr val="lt2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grpSp>
          <p:nvGrpSpPr>
            <p:cNvPr id="82" name="Shape 82"/>
            <p:cNvGrpSpPr/>
            <p:nvPr/>
          </p:nvGrpSpPr>
          <p:grpSpPr>
            <a:xfrm>
              <a:off x="1586" y="622300"/>
              <a:ext cx="9140825" cy="2493961"/>
              <a:chOff x="1586" y="622300"/>
              <a:chExt cx="9140825" cy="2493961"/>
            </a:xfrm>
          </p:grpSpPr>
          <p:cxnSp>
            <p:nvCxnSpPr>
              <p:cNvPr id="83" name="Shape 83"/>
              <p:cNvCxnSpPr/>
              <p:nvPr/>
            </p:nvCxnSpPr>
            <p:spPr>
              <a:xfrm>
                <a:off x="1586" y="1244600"/>
                <a:ext cx="9140825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lt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cxnSp>
            <p:nvCxnSpPr>
              <p:cNvPr id="84" name="Shape 84"/>
              <p:cNvCxnSpPr/>
              <p:nvPr/>
            </p:nvCxnSpPr>
            <p:spPr>
              <a:xfrm>
                <a:off x="1586" y="3116261"/>
                <a:ext cx="9140825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lt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cxnSp>
            <p:nvCxnSpPr>
              <p:cNvPr id="85" name="Shape 85"/>
              <p:cNvCxnSpPr/>
              <p:nvPr/>
            </p:nvCxnSpPr>
            <p:spPr>
              <a:xfrm>
                <a:off x="1586" y="2492375"/>
                <a:ext cx="9140825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lt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cxnSp>
            <p:nvCxnSpPr>
              <p:cNvPr id="86" name="Shape 86"/>
              <p:cNvCxnSpPr/>
              <p:nvPr/>
            </p:nvCxnSpPr>
            <p:spPr>
              <a:xfrm>
                <a:off x="1586" y="1868486"/>
                <a:ext cx="9140825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lt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cxnSp>
            <p:nvCxnSpPr>
              <p:cNvPr id="87" name="Shape 87"/>
              <p:cNvCxnSpPr/>
              <p:nvPr/>
            </p:nvCxnSpPr>
            <p:spPr>
              <a:xfrm>
                <a:off x="1586" y="622300"/>
                <a:ext cx="9140825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lt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</p:grpSp>
        <p:cxnSp>
          <p:nvCxnSpPr>
            <p:cNvPr id="88" name="Shape 88"/>
            <p:cNvCxnSpPr/>
            <p:nvPr/>
          </p:nvCxnSpPr>
          <p:spPr>
            <a:xfrm>
              <a:off x="1586" y="6235700"/>
              <a:ext cx="9140825" cy="0"/>
            </a:xfrm>
            <a:prstGeom prst="straightConnector1">
              <a:avLst/>
            </a:prstGeom>
            <a:noFill/>
            <a:ln cap="flat" cmpd="sng" w="15875">
              <a:solidFill>
                <a:schemeClr val="lt2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89" name="Shape 89"/>
            <p:cNvCxnSpPr/>
            <p:nvPr/>
          </p:nvCxnSpPr>
          <p:spPr>
            <a:xfrm>
              <a:off x="1586" y="5611812"/>
              <a:ext cx="9140825" cy="0"/>
            </a:xfrm>
            <a:prstGeom prst="straightConnector1">
              <a:avLst/>
            </a:prstGeom>
            <a:noFill/>
            <a:ln cap="flat" cmpd="sng" w="15875">
              <a:solidFill>
                <a:schemeClr val="lt2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90" name="Shape 90"/>
          <p:cNvSpPr txBox="1"/>
          <p:nvPr>
            <p:ph type="ctrTitle"/>
          </p:nvPr>
        </p:nvSpPr>
        <p:spPr>
          <a:xfrm>
            <a:off x="685800" y="16922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98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3716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52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52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524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524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524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98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3716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52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52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524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524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524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, text on left, text on righ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object on top, text on bottom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two objects on top, text on bottom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TwoObj">
  <p:cSld name="Title, text on left, two objects on righ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 and four 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1586" y="0"/>
            <a:ext cx="9148763" cy="6851650"/>
            <a:chOff x="1586" y="0"/>
            <a:chExt cx="9148763" cy="6851650"/>
          </a:xfrm>
        </p:grpSpPr>
        <p:sp>
          <p:nvSpPr>
            <p:cNvPr id="11" name="Shape 11"/>
            <p:cNvSpPr/>
            <p:nvPr/>
          </p:nvSpPr>
          <p:spPr>
            <a:xfrm>
              <a:off x="8008936" y="4168775"/>
              <a:ext cx="1141411" cy="2682874"/>
            </a:xfrm>
            <a:custGeom>
              <a:pathLst>
                <a:path extrusionOk="0" h="120000" w="120000">
                  <a:moveTo>
                    <a:pt x="120000" y="5112"/>
                  </a:moveTo>
                  <a:lnTo>
                    <a:pt x="120000" y="0"/>
                  </a:lnTo>
                  <a:lnTo>
                    <a:pt x="116987" y="7171"/>
                  </a:lnTo>
                  <a:lnTo>
                    <a:pt x="112970" y="14840"/>
                  </a:lnTo>
                  <a:lnTo>
                    <a:pt x="104937" y="27621"/>
                  </a:lnTo>
                  <a:lnTo>
                    <a:pt x="96066" y="40402"/>
                  </a:lnTo>
                  <a:lnTo>
                    <a:pt x="84016" y="53183"/>
                  </a:lnTo>
                  <a:lnTo>
                    <a:pt x="70962" y="66390"/>
                  </a:lnTo>
                  <a:lnTo>
                    <a:pt x="55899" y="79597"/>
                  </a:lnTo>
                  <a:lnTo>
                    <a:pt x="38995" y="93159"/>
                  </a:lnTo>
                  <a:lnTo>
                    <a:pt x="20920" y="106366"/>
                  </a:lnTo>
                  <a:lnTo>
                    <a:pt x="0" y="120000"/>
                  </a:lnTo>
                  <a:lnTo>
                    <a:pt x="1841" y="120000"/>
                  </a:lnTo>
                  <a:lnTo>
                    <a:pt x="22928" y="106366"/>
                  </a:lnTo>
                  <a:lnTo>
                    <a:pt x="41004" y="93159"/>
                  </a:lnTo>
                  <a:lnTo>
                    <a:pt x="57907" y="79597"/>
                  </a:lnTo>
                  <a:lnTo>
                    <a:pt x="72970" y="66390"/>
                  </a:lnTo>
                  <a:lnTo>
                    <a:pt x="86025" y="53183"/>
                  </a:lnTo>
                  <a:lnTo>
                    <a:pt x="97907" y="40402"/>
                  </a:lnTo>
                  <a:lnTo>
                    <a:pt x="106945" y="27621"/>
                  </a:lnTo>
                  <a:lnTo>
                    <a:pt x="114979" y="14840"/>
                  </a:lnTo>
                  <a:lnTo>
                    <a:pt x="117991" y="10153"/>
                  </a:lnTo>
                  <a:lnTo>
                    <a:pt x="120000" y="5112"/>
                  </a:lnTo>
                  <a:lnTo>
                    <a:pt x="120000" y="511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8550275" y="6022975"/>
              <a:ext cx="600075" cy="828675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93262" y="30344"/>
                  </a:lnTo>
                  <a:lnTo>
                    <a:pt x="64933" y="60689"/>
                  </a:lnTo>
                  <a:lnTo>
                    <a:pt x="32466" y="91034"/>
                  </a:lnTo>
                  <a:lnTo>
                    <a:pt x="0" y="120000"/>
                  </a:lnTo>
                  <a:lnTo>
                    <a:pt x="3819" y="120000"/>
                  </a:lnTo>
                  <a:lnTo>
                    <a:pt x="36286" y="92413"/>
                  </a:lnTo>
                  <a:lnTo>
                    <a:pt x="64933" y="64827"/>
                  </a:lnTo>
                  <a:lnTo>
                    <a:pt x="120000" y="5517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9017000" y="6689725"/>
              <a:ext cx="133349" cy="161925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25714" y="120000"/>
                  </a:lnTo>
                  <a:lnTo>
                    <a:pt x="68571" y="70588"/>
                  </a:lnTo>
                  <a:lnTo>
                    <a:pt x="120000" y="28235"/>
                  </a:lnTo>
                  <a:lnTo>
                    <a:pt x="120000" y="0"/>
                  </a:lnTo>
                  <a:lnTo>
                    <a:pt x="60000" y="63529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" name="Shape 14"/>
            <p:cNvGrpSpPr/>
            <p:nvPr/>
          </p:nvGrpSpPr>
          <p:grpSpPr>
            <a:xfrm>
              <a:off x="457200" y="0"/>
              <a:ext cx="8093074" cy="6851649"/>
              <a:chOff x="457200" y="0"/>
              <a:chExt cx="8093074" cy="6851649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4427537" y="0"/>
                <a:ext cx="114300" cy="6851649"/>
              </a:xfrm>
              <a:custGeom>
                <a:pathLst>
                  <a:path extrusionOk="0" h="120000" w="120000">
                    <a:moveTo>
                      <a:pt x="0" y="0"/>
                    </a:moveTo>
                    <a:lnTo>
                      <a:pt x="100000" y="120000"/>
                    </a:lnTo>
                    <a:lnTo>
                      <a:pt x="120000" y="120000"/>
                    </a:lnTo>
                    <a:lnTo>
                      <a:pt x="2000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4903787" y="0"/>
                <a:ext cx="276224" cy="6851649"/>
              </a:xfrm>
              <a:custGeom>
                <a:pathLst>
                  <a:path extrusionOk="0" h="120000" w="120000">
                    <a:moveTo>
                      <a:pt x="16551" y="0"/>
                    </a:moveTo>
                    <a:lnTo>
                      <a:pt x="8275" y="0"/>
                    </a:lnTo>
                    <a:lnTo>
                      <a:pt x="28965" y="6005"/>
                    </a:lnTo>
                    <a:lnTo>
                      <a:pt x="49655" y="12344"/>
                    </a:lnTo>
                    <a:lnTo>
                      <a:pt x="66206" y="19156"/>
                    </a:lnTo>
                    <a:lnTo>
                      <a:pt x="82758" y="26329"/>
                    </a:lnTo>
                    <a:lnTo>
                      <a:pt x="91034" y="33670"/>
                    </a:lnTo>
                    <a:lnTo>
                      <a:pt x="103448" y="41343"/>
                    </a:lnTo>
                    <a:lnTo>
                      <a:pt x="107586" y="49156"/>
                    </a:lnTo>
                    <a:lnTo>
                      <a:pt x="111724" y="57330"/>
                    </a:lnTo>
                    <a:lnTo>
                      <a:pt x="107586" y="73512"/>
                    </a:lnTo>
                    <a:lnTo>
                      <a:pt x="86896" y="89666"/>
                    </a:lnTo>
                    <a:lnTo>
                      <a:pt x="74482" y="97506"/>
                    </a:lnTo>
                    <a:lnTo>
                      <a:pt x="53793" y="105319"/>
                    </a:lnTo>
                    <a:lnTo>
                      <a:pt x="28965" y="112826"/>
                    </a:lnTo>
                    <a:lnTo>
                      <a:pt x="0" y="120000"/>
                    </a:lnTo>
                    <a:lnTo>
                      <a:pt x="8275" y="120000"/>
                    </a:lnTo>
                    <a:lnTo>
                      <a:pt x="37241" y="112826"/>
                    </a:lnTo>
                    <a:lnTo>
                      <a:pt x="62068" y="105152"/>
                    </a:lnTo>
                    <a:lnTo>
                      <a:pt x="82758" y="97506"/>
                    </a:lnTo>
                    <a:lnTo>
                      <a:pt x="95172" y="89499"/>
                    </a:lnTo>
                    <a:lnTo>
                      <a:pt x="115862" y="73345"/>
                    </a:lnTo>
                    <a:lnTo>
                      <a:pt x="120000" y="57164"/>
                    </a:lnTo>
                    <a:lnTo>
                      <a:pt x="115862" y="49156"/>
                    </a:lnTo>
                    <a:lnTo>
                      <a:pt x="111724" y="41343"/>
                    </a:lnTo>
                    <a:lnTo>
                      <a:pt x="99310" y="33670"/>
                    </a:lnTo>
                    <a:lnTo>
                      <a:pt x="91034" y="26163"/>
                    </a:lnTo>
                    <a:lnTo>
                      <a:pt x="74482" y="19156"/>
                    </a:lnTo>
                    <a:lnTo>
                      <a:pt x="57931" y="12344"/>
                    </a:lnTo>
                    <a:lnTo>
                      <a:pt x="37241" y="6005"/>
                    </a:lnTo>
                    <a:lnTo>
                      <a:pt x="16551" y="0"/>
                    </a:lnTo>
                    <a:lnTo>
                      <a:pt x="165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5330825" y="0"/>
                <a:ext cx="534987" cy="6851649"/>
              </a:xfrm>
              <a:custGeom>
                <a:pathLst>
                  <a:path extrusionOk="0" h="120000" w="120000">
                    <a:moveTo>
                      <a:pt x="117850" y="55996"/>
                    </a:moveTo>
                    <a:lnTo>
                      <a:pt x="113552" y="47988"/>
                    </a:lnTo>
                    <a:lnTo>
                      <a:pt x="104955" y="40176"/>
                    </a:lnTo>
                    <a:lnTo>
                      <a:pt x="94208" y="32669"/>
                    </a:lnTo>
                    <a:lnTo>
                      <a:pt x="81671" y="25495"/>
                    </a:lnTo>
                    <a:lnTo>
                      <a:pt x="66626" y="18489"/>
                    </a:lnTo>
                    <a:lnTo>
                      <a:pt x="47283" y="12011"/>
                    </a:lnTo>
                    <a:lnTo>
                      <a:pt x="27940" y="5671"/>
                    </a:lnTo>
                    <a:lnTo>
                      <a:pt x="4298" y="0"/>
                    </a:lnTo>
                    <a:lnTo>
                      <a:pt x="0" y="0"/>
                    </a:lnTo>
                    <a:lnTo>
                      <a:pt x="23641" y="5671"/>
                    </a:lnTo>
                    <a:lnTo>
                      <a:pt x="42985" y="12011"/>
                    </a:lnTo>
                    <a:lnTo>
                      <a:pt x="62328" y="18489"/>
                    </a:lnTo>
                    <a:lnTo>
                      <a:pt x="77373" y="25495"/>
                    </a:lnTo>
                    <a:lnTo>
                      <a:pt x="89910" y="32669"/>
                    </a:lnTo>
                    <a:lnTo>
                      <a:pt x="100656" y="40176"/>
                    </a:lnTo>
                    <a:lnTo>
                      <a:pt x="109253" y="47988"/>
                    </a:lnTo>
                    <a:lnTo>
                      <a:pt x="113552" y="55996"/>
                    </a:lnTo>
                    <a:lnTo>
                      <a:pt x="115701" y="64337"/>
                    </a:lnTo>
                    <a:lnTo>
                      <a:pt x="113552" y="72511"/>
                    </a:lnTo>
                    <a:lnTo>
                      <a:pt x="109253" y="80824"/>
                    </a:lnTo>
                    <a:lnTo>
                      <a:pt x="100656" y="88999"/>
                    </a:lnTo>
                    <a:lnTo>
                      <a:pt x="92059" y="97006"/>
                    </a:lnTo>
                    <a:lnTo>
                      <a:pt x="77373" y="105013"/>
                    </a:lnTo>
                    <a:lnTo>
                      <a:pt x="62328" y="112659"/>
                    </a:lnTo>
                    <a:lnTo>
                      <a:pt x="42985" y="120000"/>
                    </a:lnTo>
                    <a:lnTo>
                      <a:pt x="47283" y="120000"/>
                    </a:lnTo>
                    <a:lnTo>
                      <a:pt x="66626" y="112659"/>
                    </a:lnTo>
                    <a:lnTo>
                      <a:pt x="81671" y="105013"/>
                    </a:lnTo>
                    <a:lnTo>
                      <a:pt x="96358" y="97006"/>
                    </a:lnTo>
                    <a:lnTo>
                      <a:pt x="104955" y="88999"/>
                    </a:lnTo>
                    <a:lnTo>
                      <a:pt x="113552" y="80824"/>
                    </a:lnTo>
                    <a:lnTo>
                      <a:pt x="117850" y="72511"/>
                    </a:lnTo>
                    <a:lnTo>
                      <a:pt x="120000" y="64337"/>
                    </a:lnTo>
                    <a:lnTo>
                      <a:pt x="117850" y="55996"/>
                    </a:lnTo>
                    <a:lnTo>
                      <a:pt x="117850" y="55996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5835650" y="0"/>
                <a:ext cx="677861" cy="6851649"/>
              </a:xfrm>
              <a:custGeom>
                <a:pathLst>
                  <a:path extrusionOk="0" h="120000" w="120000">
                    <a:moveTo>
                      <a:pt x="116611" y="53493"/>
                    </a:moveTo>
                    <a:lnTo>
                      <a:pt x="111529" y="46987"/>
                    </a:lnTo>
                    <a:lnTo>
                      <a:pt x="103058" y="40509"/>
                    </a:lnTo>
                    <a:lnTo>
                      <a:pt x="92894" y="34170"/>
                    </a:lnTo>
                    <a:lnTo>
                      <a:pt x="79341" y="27831"/>
                    </a:lnTo>
                    <a:lnTo>
                      <a:pt x="64094" y="21158"/>
                    </a:lnTo>
                    <a:lnTo>
                      <a:pt x="45741" y="14513"/>
                    </a:lnTo>
                    <a:lnTo>
                      <a:pt x="25411" y="7506"/>
                    </a:lnTo>
                    <a:lnTo>
                      <a:pt x="3388" y="0"/>
                    </a:lnTo>
                    <a:lnTo>
                      <a:pt x="0" y="0"/>
                    </a:lnTo>
                    <a:lnTo>
                      <a:pt x="23717" y="7506"/>
                    </a:lnTo>
                    <a:lnTo>
                      <a:pt x="44047" y="14513"/>
                    </a:lnTo>
                    <a:lnTo>
                      <a:pt x="60988" y="21325"/>
                    </a:lnTo>
                    <a:lnTo>
                      <a:pt x="77647" y="27831"/>
                    </a:lnTo>
                    <a:lnTo>
                      <a:pt x="89505" y="34337"/>
                    </a:lnTo>
                    <a:lnTo>
                      <a:pt x="99670" y="40676"/>
                    </a:lnTo>
                    <a:lnTo>
                      <a:pt x="108141" y="46987"/>
                    </a:lnTo>
                    <a:lnTo>
                      <a:pt x="113223" y="53493"/>
                    </a:lnTo>
                    <a:lnTo>
                      <a:pt x="116611" y="60834"/>
                    </a:lnTo>
                    <a:lnTo>
                      <a:pt x="114917" y="68341"/>
                    </a:lnTo>
                    <a:lnTo>
                      <a:pt x="111529" y="75987"/>
                    </a:lnTo>
                    <a:lnTo>
                      <a:pt x="103058" y="83994"/>
                    </a:lnTo>
                    <a:lnTo>
                      <a:pt x="92894" y="92335"/>
                    </a:lnTo>
                    <a:lnTo>
                      <a:pt x="77647" y="101177"/>
                    </a:lnTo>
                    <a:lnTo>
                      <a:pt x="57600" y="110324"/>
                    </a:lnTo>
                    <a:lnTo>
                      <a:pt x="35576" y="120000"/>
                    </a:lnTo>
                    <a:lnTo>
                      <a:pt x="38964" y="120000"/>
                    </a:lnTo>
                    <a:lnTo>
                      <a:pt x="60988" y="110324"/>
                    </a:lnTo>
                    <a:lnTo>
                      <a:pt x="81035" y="101177"/>
                    </a:lnTo>
                    <a:lnTo>
                      <a:pt x="96282" y="92335"/>
                    </a:lnTo>
                    <a:lnTo>
                      <a:pt x="106447" y="83994"/>
                    </a:lnTo>
                    <a:lnTo>
                      <a:pt x="114917" y="75987"/>
                    </a:lnTo>
                    <a:lnTo>
                      <a:pt x="118305" y="68341"/>
                    </a:lnTo>
                    <a:lnTo>
                      <a:pt x="120000" y="60834"/>
                    </a:lnTo>
                    <a:lnTo>
                      <a:pt x="116611" y="53493"/>
                    </a:lnTo>
                    <a:lnTo>
                      <a:pt x="116611" y="53493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6264275" y="0"/>
                <a:ext cx="885825" cy="6851649"/>
              </a:xfrm>
              <a:custGeom>
                <a:pathLst>
                  <a:path extrusionOk="0" h="120000" w="120000">
                    <a:moveTo>
                      <a:pt x="120000" y="56163"/>
                    </a:moveTo>
                    <a:lnTo>
                      <a:pt x="116115" y="48155"/>
                    </a:lnTo>
                    <a:lnTo>
                      <a:pt x="108561" y="40176"/>
                    </a:lnTo>
                    <a:lnTo>
                      <a:pt x="98201" y="32669"/>
                    </a:lnTo>
                    <a:lnTo>
                      <a:pt x="85251" y="25329"/>
                    </a:lnTo>
                    <a:lnTo>
                      <a:pt x="68417" y="18322"/>
                    </a:lnTo>
                    <a:lnTo>
                      <a:pt x="49208" y="11844"/>
                    </a:lnTo>
                    <a:lnTo>
                      <a:pt x="27194" y="5671"/>
                    </a:lnTo>
                    <a:lnTo>
                      <a:pt x="2589" y="0"/>
                    </a:lnTo>
                    <a:lnTo>
                      <a:pt x="0" y="0"/>
                    </a:lnTo>
                    <a:lnTo>
                      <a:pt x="24604" y="5671"/>
                    </a:lnTo>
                    <a:lnTo>
                      <a:pt x="46618" y="11844"/>
                    </a:lnTo>
                    <a:lnTo>
                      <a:pt x="65827" y="18322"/>
                    </a:lnTo>
                    <a:lnTo>
                      <a:pt x="82661" y="25329"/>
                    </a:lnTo>
                    <a:lnTo>
                      <a:pt x="95611" y="32669"/>
                    </a:lnTo>
                    <a:lnTo>
                      <a:pt x="105971" y="40176"/>
                    </a:lnTo>
                    <a:lnTo>
                      <a:pt x="113525" y="48155"/>
                    </a:lnTo>
                    <a:lnTo>
                      <a:pt x="117410" y="56163"/>
                    </a:lnTo>
                    <a:lnTo>
                      <a:pt x="117410" y="64670"/>
                    </a:lnTo>
                    <a:lnTo>
                      <a:pt x="114820" y="73178"/>
                    </a:lnTo>
                    <a:lnTo>
                      <a:pt x="108561" y="81492"/>
                    </a:lnTo>
                    <a:lnTo>
                      <a:pt x="98201" y="89666"/>
                    </a:lnTo>
                    <a:lnTo>
                      <a:pt x="83956" y="97673"/>
                    </a:lnTo>
                    <a:lnTo>
                      <a:pt x="67122" y="105319"/>
                    </a:lnTo>
                    <a:lnTo>
                      <a:pt x="46618" y="112826"/>
                    </a:lnTo>
                    <a:lnTo>
                      <a:pt x="22014" y="120000"/>
                    </a:lnTo>
                    <a:lnTo>
                      <a:pt x="24604" y="120000"/>
                    </a:lnTo>
                    <a:lnTo>
                      <a:pt x="49208" y="112826"/>
                    </a:lnTo>
                    <a:lnTo>
                      <a:pt x="69712" y="105319"/>
                    </a:lnTo>
                    <a:lnTo>
                      <a:pt x="86546" y="97673"/>
                    </a:lnTo>
                    <a:lnTo>
                      <a:pt x="100791" y="89666"/>
                    </a:lnTo>
                    <a:lnTo>
                      <a:pt x="111151" y="81492"/>
                    </a:lnTo>
                    <a:lnTo>
                      <a:pt x="117410" y="73178"/>
                    </a:lnTo>
                    <a:lnTo>
                      <a:pt x="120000" y="64670"/>
                    </a:lnTo>
                    <a:lnTo>
                      <a:pt x="120000" y="56163"/>
                    </a:lnTo>
                    <a:lnTo>
                      <a:pt x="120000" y="56163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6740525" y="0"/>
                <a:ext cx="1095375" cy="6851649"/>
              </a:xfrm>
              <a:custGeom>
                <a:pathLst>
                  <a:path extrusionOk="0" h="120000" w="120000">
                    <a:moveTo>
                      <a:pt x="120000" y="57998"/>
                    </a:moveTo>
                    <a:lnTo>
                      <a:pt x="116860" y="50324"/>
                    </a:lnTo>
                    <a:lnTo>
                      <a:pt x="110581" y="42845"/>
                    </a:lnTo>
                    <a:lnTo>
                      <a:pt x="100116" y="35338"/>
                    </a:lnTo>
                    <a:lnTo>
                      <a:pt x="86686" y="27998"/>
                    </a:lnTo>
                    <a:lnTo>
                      <a:pt x="69941" y="20824"/>
                    </a:lnTo>
                    <a:lnTo>
                      <a:pt x="51104" y="13679"/>
                    </a:lnTo>
                    <a:lnTo>
                      <a:pt x="28255" y="6672"/>
                    </a:lnTo>
                    <a:lnTo>
                      <a:pt x="2093" y="0"/>
                    </a:lnTo>
                    <a:lnTo>
                      <a:pt x="0" y="0"/>
                    </a:lnTo>
                    <a:lnTo>
                      <a:pt x="26162" y="6672"/>
                    </a:lnTo>
                    <a:lnTo>
                      <a:pt x="49011" y="13679"/>
                    </a:lnTo>
                    <a:lnTo>
                      <a:pt x="67848" y="20824"/>
                    </a:lnTo>
                    <a:lnTo>
                      <a:pt x="84593" y="27998"/>
                    </a:lnTo>
                    <a:lnTo>
                      <a:pt x="98023" y="35338"/>
                    </a:lnTo>
                    <a:lnTo>
                      <a:pt x="108488" y="42845"/>
                    </a:lnTo>
                    <a:lnTo>
                      <a:pt x="114767" y="50324"/>
                    </a:lnTo>
                    <a:lnTo>
                      <a:pt x="117906" y="57998"/>
                    </a:lnTo>
                    <a:lnTo>
                      <a:pt x="117906" y="65838"/>
                    </a:lnTo>
                    <a:lnTo>
                      <a:pt x="114767" y="73679"/>
                    </a:lnTo>
                    <a:lnTo>
                      <a:pt x="107441" y="81492"/>
                    </a:lnTo>
                    <a:lnTo>
                      <a:pt x="96976" y="89332"/>
                    </a:lnTo>
                    <a:lnTo>
                      <a:pt x="82500" y="97173"/>
                    </a:lnTo>
                    <a:lnTo>
                      <a:pt x="64709" y="105013"/>
                    </a:lnTo>
                    <a:lnTo>
                      <a:pt x="43779" y="112493"/>
                    </a:lnTo>
                    <a:lnTo>
                      <a:pt x="19883" y="120000"/>
                    </a:lnTo>
                    <a:lnTo>
                      <a:pt x="21976" y="120000"/>
                    </a:lnTo>
                    <a:lnTo>
                      <a:pt x="45872" y="112493"/>
                    </a:lnTo>
                    <a:lnTo>
                      <a:pt x="66802" y="105013"/>
                    </a:lnTo>
                    <a:lnTo>
                      <a:pt x="84593" y="97173"/>
                    </a:lnTo>
                    <a:lnTo>
                      <a:pt x="99069" y="89499"/>
                    </a:lnTo>
                    <a:lnTo>
                      <a:pt x="109534" y="81658"/>
                    </a:lnTo>
                    <a:lnTo>
                      <a:pt x="116860" y="73846"/>
                    </a:lnTo>
                    <a:lnTo>
                      <a:pt x="120000" y="65838"/>
                    </a:lnTo>
                    <a:lnTo>
                      <a:pt x="120000" y="57998"/>
                    </a:lnTo>
                    <a:lnTo>
                      <a:pt x="120000" y="57998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7178675" y="0"/>
                <a:ext cx="1371599" cy="6851649"/>
              </a:xfrm>
              <a:custGeom>
                <a:pathLst>
                  <a:path extrusionOk="0" h="120000" w="120000">
                    <a:moveTo>
                      <a:pt x="119163" y="59165"/>
                    </a:moveTo>
                    <a:lnTo>
                      <a:pt x="115818" y="50991"/>
                    </a:lnTo>
                    <a:lnTo>
                      <a:pt x="112613" y="46821"/>
                    </a:lnTo>
                    <a:lnTo>
                      <a:pt x="109268" y="42845"/>
                    </a:lnTo>
                    <a:lnTo>
                      <a:pt x="104250" y="38841"/>
                    </a:lnTo>
                    <a:lnTo>
                      <a:pt x="99233" y="34837"/>
                    </a:lnTo>
                    <a:lnTo>
                      <a:pt x="92543" y="31000"/>
                    </a:lnTo>
                    <a:lnTo>
                      <a:pt x="85017" y="27164"/>
                    </a:lnTo>
                    <a:lnTo>
                      <a:pt x="68432" y="19990"/>
                    </a:lnTo>
                    <a:lnTo>
                      <a:pt x="49198" y="13012"/>
                    </a:lnTo>
                    <a:lnTo>
                      <a:pt x="26759" y="6339"/>
                    </a:lnTo>
                    <a:lnTo>
                      <a:pt x="1672" y="0"/>
                    </a:lnTo>
                    <a:lnTo>
                      <a:pt x="0" y="0"/>
                    </a:lnTo>
                    <a:lnTo>
                      <a:pt x="25087" y="6339"/>
                    </a:lnTo>
                    <a:lnTo>
                      <a:pt x="47526" y="13012"/>
                    </a:lnTo>
                    <a:lnTo>
                      <a:pt x="66759" y="19990"/>
                    </a:lnTo>
                    <a:lnTo>
                      <a:pt x="83344" y="27330"/>
                    </a:lnTo>
                    <a:lnTo>
                      <a:pt x="90871" y="31167"/>
                    </a:lnTo>
                    <a:lnTo>
                      <a:pt x="97560" y="35004"/>
                    </a:lnTo>
                    <a:lnTo>
                      <a:pt x="102578" y="39008"/>
                    </a:lnTo>
                    <a:lnTo>
                      <a:pt x="107595" y="43012"/>
                    </a:lnTo>
                    <a:lnTo>
                      <a:pt x="111777" y="46987"/>
                    </a:lnTo>
                    <a:lnTo>
                      <a:pt x="114146" y="50991"/>
                    </a:lnTo>
                    <a:lnTo>
                      <a:pt x="116655" y="55162"/>
                    </a:lnTo>
                    <a:lnTo>
                      <a:pt x="117491" y="59165"/>
                    </a:lnTo>
                    <a:lnTo>
                      <a:pt x="118327" y="63336"/>
                    </a:lnTo>
                    <a:lnTo>
                      <a:pt x="117491" y="67506"/>
                    </a:lnTo>
                    <a:lnTo>
                      <a:pt x="115818" y="71510"/>
                    </a:lnTo>
                    <a:lnTo>
                      <a:pt x="114146" y="75653"/>
                    </a:lnTo>
                    <a:lnTo>
                      <a:pt x="110940" y="79657"/>
                    </a:lnTo>
                    <a:lnTo>
                      <a:pt x="106759" y="83827"/>
                    </a:lnTo>
                    <a:lnTo>
                      <a:pt x="100905" y="87831"/>
                    </a:lnTo>
                    <a:lnTo>
                      <a:pt x="95052" y="91835"/>
                    </a:lnTo>
                    <a:lnTo>
                      <a:pt x="81672" y="99175"/>
                    </a:lnTo>
                    <a:lnTo>
                      <a:pt x="65923" y="106320"/>
                    </a:lnTo>
                    <a:lnTo>
                      <a:pt x="46689" y="113327"/>
                    </a:lnTo>
                    <a:lnTo>
                      <a:pt x="25087" y="120000"/>
                    </a:lnTo>
                    <a:lnTo>
                      <a:pt x="26759" y="120000"/>
                    </a:lnTo>
                    <a:lnTo>
                      <a:pt x="48362" y="113327"/>
                    </a:lnTo>
                    <a:lnTo>
                      <a:pt x="67595" y="106320"/>
                    </a:lnTo>
                    <a:lnTo>
                      <a:pt x="83344" y="99341"/>
                    </a:lnTo>
                    <a:lnTo>
                      <a:pt x="96724" y="92001"/>
                    </a:lnTo>
                    <a:lnTo>
                      <a:pt x="102578" y="87998"/>
                    </a:lnTo>
                    <a:lnTo>
                      <a:pt x="108432" y="83994"/>
                    </a:lnTo>
                    <a:lnTo>
                      <a:pt x="112613" y="79823"/>
                    </a:lnTo>
                    <a:lnTo>
                      <a:pt x="115818" y="75820"/>
                    </a:lnTo>
                    <a:lnTo>
                      <a:pt x="117491" y="71677"/>
                    </a:lnTo>
                    <a:lnTo>
                      <a:pt x="119163" y="67506"/>
                    </a:lnTo>
                    <a:lnTo>
                      <a:pt x="120000" y="63336"/>
                    </a:lnTo>
                    <a:lnTo>
                      <a:pt x="119163" y="59165"/>
                    </a:lnTo>
                    <a:lnTo>
                      <a:pt x="119163" y="59165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808412" y="0"/>
                <a:ext cx="238124" cy="6851649"/>
              </a:xfrm>
              <a:custGeom>
                <a:pathLst>
                  <a:path extrusionOk="0" h="120000" w="120000">
                    <a:moveTo>
                      <a:pt x="14496" y="53994"/>
                    </a:moveTo>
                    <a:lnTo>
                      <a:pt x="24161" y="45319"/>
                    </a:lnTo>
                    <a:lnTo>
                      <a:pt x="33825" y="37006"/>
                    </a:lnTo>
                    <a:lnTo>
                      <a:pt x="47516" y="29332"/>
                    </a:lnTo>
                    <a:lnTo>
                      <a:pt x="62013" y="21992"/>
                    </a:lnTo>
                    <a:lnTo>
                      <a:pt x="66845" y="18656"/>
                    </a:lnTo>
                    <a:lnTo>
                      <a:pt x="76510" y="15486"/>
                    </a:lnTo>
                    <a:lnTo>
                      <a:pt x="86174" y="12344"/>
                    </a:lnTo>
                    <a:lnTo>
                      <a:pt x="91006" y="9508"/>
                    </a:lnTo>
                    <a:lnTo>
                      <a:pt x="100671" y="6839"/>
                    </a:lnTo>
                    <a:lnTo>
                      <a:pt x="105503" y="4337"/>
                    </a:lnTo>
                    <a:lnTo>
                      <a:pt x="115167" y="2001"/>
                    </a:lnTo>
                    <a:lnTo>
                      <a:pt x="120000" y="0"/>
                    </a:lnTo>
                    <a:lnTo>
                      <a:pt x="110335" y="0"/>
                    </a:lnTo>
                    <a:lnTo>
                      <a:pt x="105503" y="2001"/>
                    </a:lnTo>
                    <a:lnTo>
                      <a:pt x="95838" y="4337"/>
                    </a:lnTo>
                    <a:lnTo>
                      <a:pt x="91006" y="6839"/>
                    </a:lnTo>
                    <a:lnTo>
                      <a:pt x="81342" y="9508"/>
                    </a:lnTo>
                    <a:lnTo>
                      <a:pt x="76510" y="12344"/>
                    </a:lnTo>
                    <a:lnTo>
                      <a:pt x="66845" y="15486"/>
                    </a:lnTo>
                    <a:lnTo>
                      <a:pt x="57181" y="18656"/>
                    </a:lnTo>
                    <a:lnTo>
                      <a:pt x="52348" y="21992"/>
                    </a:lnTo>
                    <a:lnTo>
                      <a:pt x="38657" y="29332"/>
                    </a:lnTo>
                    <a:lnTo>
                      <a:pt x="24161" y="37006"/>
                    </a:lnTo>
                    <a:lnTo>
                      <a:pt x="14496" y="45319"/>
                    </a:lnTo>
                    <a:lnTo>
                      <a:pt x="4832" y="53994"/>
                    </a:lnTo>
                    <a:lnTo>
                      <a:pt x="0" y="63336"/>
                    </a:lnTo>
                    <a:lnTo>
                      <a:pt x="4832" y="72344"/>
                    </a:lnTo>
                    <a:lnTo>
                      <a:pt x="9664" y="81158"/>
                    </a:lnTo>
                    <a:lnTo>
                      <a:pt x="19328" y="89499"/>
                    </a:lnTo>
                    <a:lnTo>
                      <a:pt x="28993" y="97673"/>
                    </a:lnTo>
                    <a:lnTo>
                      <a:pt x="47516" y="105486"/>
                    </a:lnTo>
                    <a:lnTo>
                      <a:pt x="71677" y="112826"/>
                    </a:lnTo>
                    <a:lnTo>
                      <a:pt x="100671" y="120000"/>
                    </a:lnTo>
                    <a:lnTo>
                      <a:pt x="110335" y="120000"/>
                    </a:lnTo>
                    <a:lnTo>
                      <a:pt x="81342" y="112826"/>
                    </a:lnTo>
                    <a:lnTo>
                      <a:pt x="57181" y="105486"/>
                    </a:lnTo>
                    <a:lnTo>
                      <a:pt x="38657" y="97673"/>
                    </a:lnTo>
                    <a:lnTo>
                      <a:pt x="28993" y="89666"/>
                    </a:lnTo>
                    <a:lnTo>
                      <a:pt x="19328" y="81158"/>
                    </a:lnTo>
                    <a:lnTo>
                      <a:pt x="14496" y="72511"/>
                    </a:lnTo>
                    <a:lnTo>
                      <a:pt x="9664" y="63336"/>
                    </a:lnTo>
                    <a:lnTo>
                      <a:pt x="14496" y="53994"/>
                    </a:lnTo>
                    <a:lnTo>
                      <a:pt x="14496" y="53994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122611" y="0"/>
                <a:ext cx="476249" cy="6851649"/>
              </a:xfrm>
              <a:custGeom>
                <a:pathLst>
                  <a:path extrusionOk="0" h="120000" w="120000">
                    <a:moveTo>
                      <a:pt x="7224" y="57330"/>
                    </a:moveTo>
                    <a:lnTo>
                      <a:pt x="12040" y="48656"/>
                    </a:lnTo>
                    <a:lnTo>
                      <a:pt x="21672" y="40342"/>
                    </a:lnTo>
                    <a:lnTo>
                      <a:pt x="33712" y="32502"/>
                    </a:lnTo>
                    <a:lnTo>
                      <a:pt x="50568" y="24995"/>
                    </a:lnTo>
                    <a:lnTo>
                      <a:pt x="65016" y="17822"/>
                    </a:lnTo>
                    <a:lnTo>
                      <a:pt x="83879" y="11343"/>
                    </a:lnTo>
                    <a:lnTo>
                      <a:pt x="100735" y="5338"/>
                    </a:lnTo>
                    <a:lnTo>
                      <a:pt x="120000" y="0"/>
                    </a:lnTo>
                    <a:lnTo>
                      <a:pt x="115183" y="0"/>
                    </a:lnTo>
                    <a:lnTo>
                      <a:pt x="95919" y="5338"/>
                    </a:lnTo>
                    <a:lnTo>
                      <a:pt x="79464" y="11343"/>
                    </a:lnTo>
                    <a:lnTo>
                      <a:pt x="62608" y="17822"/>
                    </a:lnTo>
                    <a:lnTo>
                      <a:pt x="45752" y="24995"/>
                    </a:lnTo>
                    <a:lnTo>
                      <a:pt x="31304" y="32502"/>
                    </a:lnTo>
                    <a:lnTo>
                      <a:pt x="19264" y="40342"/>
                    </a:lnTo>
                    <a:lnTo>
                      <a:pt x="9632" y="48656"/>
                    </a:lnTo>
                    <a:lnTo>
                      <a:pt x="2408" y="57330"/>
                    </a:lnTo>
                    <a:lnTo>
                      <a:pt x="0" y="66005"/>
                    </a:lnTo>
                    <a:lnTo>
                      <a:pt x="4816" y="74346"/>
                    </a:lnTo>
                    <a:lnTo>
                      <a:pt x="12040" y="82659"/>
                    </a:lnTo>
                    <a:lnTo>
                      <a:pt x="21672" y="90500"/>
                    </a:lnTo>
                    <a:lnTo>
                      <a:pt x="38528" y="98341"/>
                    </a:lnTo>
                    <a:lnTo>
                      <a:pt x="57792" y="105820"/>
                    </a:lnTo>
                    <a:lnTo>
                      <a:pt x="81471" y="112993"/>
                    </a:lnTo>
                    <a:lnTo>
                      <a:pt x="110367" y="120000"/>
                    </a:lnTo>
                    <a:lnTo>
                      <a:pt x="115183" y="120000"/>
                    </a:lnTo>
                    <a:lnTo>
                      <a:pt x="86287" y="112993"/>
                    </a:lnTo>
                    <a:lnTo>
                      <a:pt x="62608" y="105820"/>
                    </a:lnTo>
                    <a:lnTo>
                      <a:pt x="43344" y="98341"/>
                    </a:lnTo>
                    <a:lnTo>
                      <a:pt x="26488" y="90667"/>
                    </a:lnTo>
                    <a:lnTo>
                      <a:pt x="16856" y="82659"/>
                    </a:lnTo>
                    <a:lnTo>
                      <a:pt x="9632" y="74513"/>
                    </a:lnTo>
                    <a:lnTo>
                      <a:pt x="4816" y="66005"/>
                    </a:lnTo>
                    <a:lnTo>
                      <a:pt x="7224" y="57330"/>
                    </a:lnTo>
                    <a:lnTo>
                      <a:pt x="7224" y="5733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2486025" y="0"/>
                <a:ext cx="674687" cy="6851649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lnTo>
                      <a:pt x="116603" y="0"/>
                    </a:lnTo>
                    <a:lnTo>
                      <a:pt x="89433" y="6172"/>
                    </a:lnTo>
                    <a:lnTo>
                      <a:pt x="67641" y="12845"/>
                    </a:lnTo>
                    <a:lnTo>
                      <a:pt x="47264" y="19657"/>
                    </a:lnTo>
                    <a:lnTo>
                      <a:pt x="30283" y="26997"/>
                    </a:lnTo>
                    <a:lnTo>
                      <a:pt x="18396" y="34670"/>
                    </a:lnTo>
                    <a:lnTo>
                      <a:pt x="8207" y="42511"/>
                    </a:lnTo>
                    <a:lnTo>
                      <a:pt x="1698" y="50658"/>
                    </a:lnTo>
                    <a:lnTo>
                      <a:pt x="0" y="58999"/>
                    </a:lnTo>
                    <a:lnTo>
                      <a:pt x="1698" y="66839"/>
                    </a:lnTo>
                    <a:lnTo>
                      <a:pt x="6792" y="74680"/>
                    </a:lnTo>
                    <a:lnTo>
                      <a:pt x="13301" y="82326"/>
                    </a:lnTo>
                    <a:lnTo>
                      <a:pt x="25188" y="90166"/>
                    </a:lnTo>
                    <a:lnTo>
                      <a:pt x="38773" y="97840"/>
                    </a:lnTo>
                    <a:lnTo>
                      <a:pt x="55754" y="105319"/>
                    </a:lnTo>
                    <a:lnTo>
                      <a:pt x="76132" y="112826"/>
                    </a:lnTo>
                    <a:lnTo>
                      <a:pt x="97924" y="120000"/>
                    </a:lnTo>
                    <a:lnTo>
                      <a:pt x="101320" y="120000"/>
                    </a:lnTo>
                    <a:lnTo>
                      <a:pt x="79528" y="112826"/>
                    </a:lnTo>
                    <a:lnTo>
                      <a:pt x="59150" y="105319"/>
                    </a:lnTo>
                    <a:lnTo>
                      <a:pt x="42169" y="97840"/>
                    </a:lnTo>
                    <a:lnTo>
                      <a:pt x="28584" y="90166"/>
                    </a:lnTo>
                    <a:lnTo>
                      <a:pt x="16698" y="82326"/>
                    </a:lnTo>
                    <a:lnTo>
                      <a:pt x="9905" y="74680"/>
                    </a:lnTo>
                    <a:lnTo>
                      <a:pt x="5094" y="66839"/>
                    </a:lnTo>
                    <a:lnTo>
                      <a:pt x="3396" y="58999"/>
                    </a:lnTo>
                    <a:lnTo>
                      <a:pt x="5094" y="50658"/>
                    </a:lnTo>
                    <a:lnTo>
                      <a:pt x="11603" y="42511"/>
                    </a:lnTo>
                    <a:lnTo>
                      <a:pt x="20094" y="34670"/>
                    </a:lnTo>
                    <a:lnTo>
                      <a:pt x="33679" y="26997"/>
                    </a:lnTo>
                    <a:lnTo>
                      <a:pt x="50660" y="19657"/>
                    </a:lnTo>
                    <a:lnTo>
                      <a:pt x="69339" y="12845"/>
                    </a:lnTo>
                    <a:lnTo>
                      <a:pt x="92830" y="6172"/>
                    </a:lnTo>
                    <a:lnTo>
                      <a:pt x="120000" y="0"/>
                    </a:lnTo>
                    <a:lnTo>
                      <a:pt x="120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1790700" y="0"/>
                <a:ext cx="912811" cy="6851649"/>
              </a:xfrm>
              <a:custGeom>
                <a:pathLst>
                  <a:path extrusionOk="0" h="120000" w="120000">
                    <a:moveTo>
                      <a:pt x="2508" y="59666"/>
                    </a:moveTo>
                    <a:lnTo>
                      <a:pt x="5017" y="51325"/>
                    </a:lnTo>
                    <a:lnTo>
                      <a:pt x="11289" y="43345"/>
                    </a:lnTo>
                    <a:lnTo>
                      <a:pt x="20069" y="35505"/>
                    </a:lnTo>
                    <a:lnTo>
                      <a:pt x="33867" y="27831"/>
                    </a:lnTo>
                    <a:lnTo>
                      <a:pt x="49965" y="20324"/>
                    </a:lnTo>
                    <a:lnTo>
                      <a:pt x="70034" y="13345"/>
                    </a:lnTo>
                    <a:lnTo>
                      <a:pt x="93867" y="6506"/>
                    </a:lnTo>
                    <a:lnTo>
                      <a:pt x="120000" y="0"/>
                    </a:lnTo>
                    <a:lnTo>
                      <a:pt x="117491" y="0"/>
                    </a:lnTo>
                    <a:lnTo>
                      <a:pt x="91358" y="6506"/>
                    </a:lnTo>
                    <a:lnTo>
                      <a:pt x="67526" y="13345"/>
                    </a:lnTo>
                    <a:lnTo>
                      <a:pt x="47456" y="20491"/>
                    </a:lnTo>
                    <a:lnTo>
                      <a:pt x="31358" y="27831"/>
                    </a:lnTo>
                    <a:lnTo>
                      <a:pt x="17560" y="35505"/>
                    </a:lnTo>
                    <a:lnTo>
                      <a:pt x="8780" y="43345"/>
                    </a:lnTo>
                    <a:lnTo>
                      <a:pt x="2508" y="51492"/>
                    </a:lnTo>
                    <a:lnTo>
                      <a:pt x="0" y="59666"/>
                    </a:lnTo>
                    <a:lnTo>
                      <a:pt x="1254" y="67673"/>
                    </a:lnTo>
                    <a:lnTo>
                      <a:pt x="6271" y="75486"/>
                    </a:lnTo>
                    <a:lnTo>
                      <a:pt x="13797" y="83327"/>
                    </a:lnTo>
                    <a:lnTo>
                      <a:pt x="25087" y="91000"/>
                    </a:lnTo>
                    <a:lnTo>
                      <a:pt x="39930" y="98674"/>
                    </a:lnTo>
                    <a:lnTo>
                      <a:pt x="57491" y="105987"/>
                    </a:lnTo>
                    <a:lnTo>
                      <a:pt x="77560" y="113160"/>
                    </a:lnTo>
                    <a:lnTo>
                      <a:pt x="101184" y="120000"/>
                    </a:lnTo>
                    <a:lnTo>
                      <a:pt x="103693" y="120000"/>
                    </a:lnTo>
                    <a:lnTo>
                      <a:pt x="80069" y="113160"/>
                    </a:lnTo>
                    <a:lnTo>
                      <a:pt x="60000" y="105987"/>
                    </a:lnTo>
                    <a:lnTo>
                      <a:pt x="42439" y="98674"/>
                    </a:lnTo>
                    <a:lnTo>
                      <a:pt x="27595" y="91000"/>
                    </a:lnTo>
                    <a:lnTo>
                      <a:pt x="16306" y="83327"/>
                    </a:lnTo>
                    <a:lnTo>
                      <a:pt x="8780" y="75486"/>
                    </a:lnTo>
                    <a:lnTo>
                      <a:pt x="3763" y="67673"/>
                    </a:lnTo>
                    <a:lnTo>
                      <a:pt x="2508" y="59666"/>
                    </a:lnTo>
                    <a:lnTo>
                      <a:pt x="2508" y="59666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1114425" y="0"/>
                <a:ext cx="1169986" cy="6851649"/>
              </a:xfrm>
              <a:custGeom>
                <a:pathLst>
                  <a:path extrusionOk="0" h="120000" w="120000">
                    <a:moveTo>
                      <a:pt x="1959" y="58331"/>
                    </a:moveTo>
                    <a:lnTo>
                      <a:pt x="4734" y="49990"/>
                    </a:lnTo>
                    <a:lnTo>
                      <a:pt x="11591" y="41844"/>
                    </a:lnTo>
                    <a:lnTo>
                      <a:pt x="21387" y="34003"/>
                    </a:lnTo>
                    <a:lnTo>
                      <a:pt x="35102" y="26163"/>
                    </a:lnTo>
                    <a:lnTo>
                      <a:pt x="51591" y="19156"/>
                    </a:lnTo>
                    <a:lnTo>
                      <a:pt x="72163" y="12344"/>
                    </a:lnTo>
                    <a:lnTo>
                      <a:pt x="94693" y="6005"/>
                    </a:lnTo>
                    <a:lnTo>
                      <a:pt x="120000" y="0"/>
                    </a:lnTo>
                    <a:lnTo>
                      <a:pt x="118040" y="0"/>
                    </a:lnTo>
                    <a:lnTo>
                      <a:pt x="92734" y="5838"/>
                    </a:lnTo>
                    <a:lnTo>
                      <a:pt x="70204" y="12177"/>
                    </a:lnTo>
                    <a:lnTo>
                      <a:pt x="50775" y="18989"/>
                    </a:lnTo>
                    <a:lnTo>
                      <a:pt x="34122" y="26163"/>
                    </a:lnTo>
                    <a:lnTo>
                      <a:pt x="20408" y="33836"/>
                    </a:lnTo>
                    <a:lnTo>
                      <a:pt x="9632" y="41844"/>
                    </a:lnTo>
                    <a:lnTo>
                      <a:pt x="2938" y="49990"/>
                    </a:lnTo>
                    <a:lnTo>
                      <a:pt x="0" y="58331"/>
                    </a:lnTo>
                    <a:lnTo>
                      <a:pt x="979" y="66839"/>
                    </a:lnTo>
                    <a:lnTo>
                      <a:pt x="4734" y="75319"/>
                    </a:lnTo>
                    <a:lnTo>
                      <a:pt x="12571" y="83827"/>
                    </a:lnTo>
                    <a:lnTo>
                      <a:pt x="24326" y="92168"/>
                    </a:lnTo>
                    <a:lnTo>
                      <a:pt x="37061" y="99341"/>
                    </a:lnTo>
                    <a:lnTo>
                      <a:pt x="51591" y="106320"/>
                    </a:lnTo>
                    <a:lnTo>
                      <a:pt x="69224" y="113327"/>
                    </a:lnTo>
                    <a:lnTo>
                      <a:pt x="88816" y="120000"/>
                    </a:lnTo>
                    <a:lnTo>
                      <a:pt x="90775" y="120000"/>
                    </a:lnTo>
                    <a:lnTo>
                      <a:pt x="71183" y="113327"/>
                    </a:lnTo>
                    <a:lnTo>
                      <a:pt x="53551" y="106320"/>
                    </a:lnTo>
                    <a:lnTo>
                      <a:pt x="39020" y="99341"/>
                    </a:lnTo>
                    <a:lnTo>
                      <a:pt x="26285" y="92168"/>
                    </a:lnTo>
                    <a:lnTo>
                      <a:pt x="14530" y="83827"/>
                    </a:lnTo>
                    <a:lnTo>
                      <a:pt x="6693" y="75319"/>
                    </a:lnTo>
                    <a:lnTo>
                      <a:pt x="2938" y="66839"/>
                    </a:lnTo>
                    <a:lnTo>
                      <a:pt x="1959" y="58331"/>
                    </a:lnTo>
                    <a:lnTo>
                      <a:pt x="1959" y="5833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457200" y="0"/>
                <a:ext cx="1333499" cy="6851649"/>
              </a:xfrm>
              <a:custGeom>
                <a:pathLst>
                  <a:path extrusionOk="0" h="120000" w="120000">
                    <a:moveTo>
                      <a:pt x="2580" y="54161"/>
                    </a:moveTo>
                    <a:lnTo>
                      <a:pt x="6881" y="47488"/>
                    </a:lnTo>
                    <a:lnTo>
                      <a:pt x="13763" y="41010"/>
                    </a:lnTo>
                    <a:lnTo>
                      <a:pt x="23082" y="34337"/>
                    </a:lnTo>
                    <a:lnTo>
                      <a:pt x="35985" y="27664"/>
                    </a:lnTo>
                    <a:lnTo>
                      <a:pt x="52329" y="20991"/>
                    </a:lnTo>
                    <a:lnTo>
                      <a:pt x="71111" y="14179"/>
                    </a:lnTo>
                    <a:lnTo>
                      <a:pt x="94336" y="7173"/>
                    </a:lnTo>
                    <a:lnTo>
                      <a:pt x="106236" y="3670"/>
                    </a:lnTo>
                    <a:lnTo>
                      <a:pt x="120000" y="0"/>
                    </a:lnTo>
                    <a:lnTo>
                      <a:pt x="118279" y="0"/>
                    </a:lnTo>
                    <a:lnTo>
                      <a:pt x="104516" y="3670"/>
                    </a:lnTo>
                    <a:lnTo>
                      <a:pt x="91756" y="7173"/>
                    </a:lnTo>
                    <a:lnTo>
                      <a:pt x="80573" y="10676"/>
                    </a:lnTo>
                    <a:lnTo>
                      <a:pt x="69390" y="14179"/>
                    </a:lnTo>
                    <a:lnTo>
                      <a:pt x="50609" y="20991"/>
                    </a:lnTo>
                    <a:lnTo>
                      <a:pt x="34265" y="27664"/>
                    </a:lnTo>
                    <a:lnTo>
                      <a:pt x="21505" y="34337"/>
                    </a:lnTo>
                    <a:lnTo>
                      <a:pt x="12043" y="40843"/>
                    </a:lnTo>
                    <a:lnTo>
                      <a:pt x="5161" y="47321"/>
                    </a:lnTo>
                    <a:lnTo>
                      <a:pt x="860" y="53994"/>
                    </a:lnTo>
                    <a:lnTo>
                      <a:pt x="0" y="61167"/>
                    </a:lnTo>
                    <a:lnTo>
                      <a:pt x="1720" y="68674"/>
                    </a:lnTo>
                    <a:lnTo>
                      <a:pt x="6881" y="76153"/>
                    </a:lnTo>
                    <a:lnTo>
                      <a:pt x="16344" y="84161"/>
                    </a:lnTo>
                    <a:lnTo>
                      <a:pt x="21505" y="88164"/>
                    </a:lnTo>
                    <a:lnTo>
                      <a:pt x="28243" y="92335"/>
                    </a:lnTo>
                    <a:lnTo>
                      <a:pt x="35125" y="96672"/>
                    </a:lnTo>
                    <a:lnTo>
                      <a:pt x="43727" y="101177"/>
                    </a:lnTo>
                    <a:lnTo>
                      <a:pt x="52329" y="105653"/>
                    </a:lnTo>
                    <a:lnTo>
                      <a:pt x="62652" y="110324"/>
                    </a:lnTo>
                    <a:lnTo>
                      <a:pt x="72831" y="114995"/>
                    </a:lnTo>
                    <a:lnTo>
                      <a:pt x="84874" y="120000"/>
                    </a:lnTo>
                    <a:lnTo>
                      <a:pt x="86594" y="120000"/>
                    </a:lnTo>
                    <a:lnTo>
                      <a:pt x="74551" y="114995"/>
                    </a:lnTo>
                    <a:lnTo>
                      <a:pt x="64229" y="110324"/>
                    </a:lnTo>
                    <a:lnTo>
                      <a:pt x="54050" y="105653"/>
                    </a:lnTo>
                    <a:lnTo>
                      <a:pt x="45448" y="101177"/>
                    </a:lnTo>
                    <a:lnTo>
                      <a:pt x="36845" y="96672"/>
                    </a:lnTo>
                    <a:lnTo>
                      <a:pt x="29964" y="92502"/>
                    </a:lnTo>
                    <a:lnTo>
                      <a:pt x="23082" y="88164"/>
                    </a:lnTo>
                    <a:lnTo>
                      <a:pt x="18064" y="84161"/>
                    </a:lnTo>
                    <a:lnTo>
                      <a:pt x="8602" y="76153"/>
                    </a:lnTo>
                    <a:lnTo>
                      <a:pt x="3440" y="68674"/>
                    </a:lnTo>
                    <a:lnTo>
                      <a:pt x="1720" y="61334"/>
                    </a:lnTo>
                    <a:lnTo>
                      <a:pt x="2580" y="54161"/>
                    </a:lnTo>
                    <a:lnTo>
                      <a:pt x="2580" y="5416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" name="Shape 28"/>
            <p:cNvSpPr/>
            <p:nvPr/>
          </p:nvSpPr>
          <p:spPr>
            <a:xfrm>
              <a:off x="9525" y="4605337"/>
              <a:ext cx="962024" cy="2246311"/>
            </a:xfrm>
            <a:custGeom>
              <a:pathLst>
                <a:path extrusionOk="0" h="120000" w="120000">
                  <a:moveTo>
                    <a:pt x="0" y="4579"/>
                  </a:moveTo>
                  <a:lnTo>
                    <a:pt x="8344" y="19335"/>
                  </a:lnTo>
                  <a:lnTo>
                    <a:pt x="19072" y="34091"/>
                  </a:lnTo>
                  <a:lnTo>
                    <a:pt x="31986" y="48848"/>
                  </a:lnTo>
                  <a:lnTo>
                    <a:pt x="45099" y="63095"/>
                  </a:lnTo>
                  <a:lnTo>
                    <a:pt x="60596" y="77766"/>
                  </a:lnTo>
                  <a:lnTo>
                    <a:pt x="77284" y="92014"/>
                  </a:lnTo>
                  <a:lnTo>
                    <a:pt x="96158" y="106261"/>
                  </a:lnTo>
                  <a:lnTo>
                    <a:pt x="116423" y="120000"/>
                  </a:lnTo>
                  <a:lnTo>
                    <a:pt x="120000" y="120000"/>
                  </a:lnTo>
                  <a:lnTo>
                    <a:pt x="98543" y="105752"/>
                  </a:lnTo>
                  <a:lnTo>
                    <a:pt x="79668" y="90996"/>
                  </a:lnTo>
                  <a:lnTo>
                    <a:pt x="61788" y="76240"/>
                  </a:lnTo>
                  <a:lnTo>
                    <a:pt x="46291" y="61060"/>
                  </a:lnTo>
                  <a:lnTo>
                    <a:pt x="31986" y="46303"/>
                  </a:lnTo>
                  <a:lnTo>
                    <a:pt x="20264" y="31038"/>
                  </a:lnTo>
                  <a:lnTo>
                    <a:pt x="9536" y="15265"/>
                  </a:lnTo>
                  <a:lnTo>
                    <a:pt x="0" y="0"/>
                  </a:lnTo>
                  <a:lnTo>
                    <a:pt x="0" y="4579"/>
                  </a:lnTo>
                  <a:lnTo>
                    <a:pt x="0" y="457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9525" y="6175375"/>
              <a:ext cx="361950" cy="676275"/>
            </a:xfrm>
            <a:custGeom>
              <a:pathLst>
                <a:path extrusionOk="0" h="120000" w="120000">
                  <a:moveTo>
                    <a:pt x="0" y="8450"/>
                  </a:moveTo>
                  <a:lnTo>
                    <a:pt x="57092" y="67605"/>
                  </a:lnTo>
                  <a:lnTo>
                    <a:pt x="113656" y="119999"/>
                  </a:lnTo>
                  <a:lnTo>
                    <a:pt x="120000" y="119999"/>
                  </a:lnTo>
                  <a:lnTo>
                    <a:pt x="88281" y="92957"/>
                  </a:lnTo>
                  <a:lnTo>
                    <a:pt x="60264" y="62535"/>
                  </a:lnTo>
                  <a:lnTo>
                    <a:pt x="0" y="0"/>
                  </a:lnTo>
                  <a:lnTo>
                    <a:pt x="0" y="8450"/>
                  </a:lnTo>
                  <a:lnTo>
                    <a:pt x="0" y="845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7581900" y="0"/>
              <a:ext cx="1562099" cy="283527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20000" y="115565"/>
                  </a:lnTo>
                  <a:lnTo>
                    <a:pt x="118532" y="111937"/>
                  </a:lnTo>
                  <a:lnTo>
                    <a:pt x="117064" y="108376"/>
                  </a:lnTo>
                  <a:lnTo>
                    <a:pt x="112660" y="99910"/>
                  </a:lnTo>
                  <a:lnTo>
                    <a:pt x="108256" y="91444"/>
                  </a:lnTo>
                  <a:lnTo>
                    <a:pt x="97370" y="75319"/>
                  </a:lnTo>
                  <a:lnTo>
                    <a:pt x="83425" y="60403"/>
                  </a:lnTo>
                  <a:lnTo>
                    <a:pt x="68746" y="46293"/>
                  </a:lnTo>
                  <a:lnTo>
                    <a:pt x="52721" y="33460"/>
                  </a:lnTo>
                  <a:lnTo>
                    <a:pt x="35840" y="21366"/>
                  </a:lnTo>
                  <a:lnTo>
                    <a:pt x="18348" y="10078"/>
                  </a:lnTo>
                  <a:lnTo>
                    <a:pt x="1467" y="0"/>
                  </a:lnTo>
                  <a:lnTo>
                    <a:pt x="0" y="0"/>
                  </a:lnTo>
                  <a:lnTo>
                    <a:pt x="16880" y="10078"/>
                  </a:lnTo>
                  <a:lnTo>
                    <a:pt x="33639" y="21366"/>
                  </a:lnTo>
                  <a:lnTo>
                    <a:pt x="50519" y="33460"/>
                  </a:lnTo>
                  <a:lnTo>
                    <a:pt x="66666" y="46293"/>
                  </a:lnTo>
                  <a:lnTo>
                    <a:pt x="81957" y="60403"/>
                  </a:lnTo>
                  <a:lnTo>
                    <a:pt x="95168" y="75319"/>
                  </a:lnTo>
                  <a:lnTo>
                    <a:pt x="106788" y="91444"/>
                  </a:lnTo>
                  <a:lnTo>
                    <a:pt x="111192" y="99910"/>
                  </a:lnTo>
                  <a:lnTo>
                    <a:pt x="115596" y="108779"/>
                  </a:lnTo>
                  <a:lnTo>
                    <a:pt x="117798" y="114356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63C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8002586" y="0"/>
              <a:ext cx="1141411" cy="1341437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20000" y="116591"/>
                  </a:lnTo>
                  <a:lnTo>
                    <a:pt x="96066" y="85917"/>
                  </a:lnTo>
                  <a:lnTo>
                    <a:pt x="67949" y="56236"/>
                  </a:lnTo>
                  <a:lnTo>
                    <a:pt x="36987" y="27266"/>
                  </a:lnTo>
                  <a:lnTo>
                    <a:pt x="2845" y="0"/>
                  </a:lnTo>
                  <a:lnTo>
                    <a:pt x="0" y="0"/>
                  </a:lnTo>
                  <a:lnTo>
                    <a:pt x="34979" y="28118"/>
                  </a:lnTo>
                  <a:lnTo>
                    <a:pt x="66945" y="57940"/>
                  </a:lnTo>
                  <a:lnTo>
                    <a:pt x="95062" y="88473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8496300" y="0"/>
              <a:ext cx="647700" cy="657224"/>
            </a:xfrm>
            <a:custGeom>
              <a:pathLst>
                <a:path extrusionOk="0" h="120000" w="120000">
                  <a:moveTo>
                    <a:pt x="120000" y="120000"/>
                  </a:moveTo>
                  <a:lnTo>
                    <a:pt x="120000" y="114782"/>
                  </a:lnTo>
                  <a:lnTo>
                    <a:pt x="65454" y="55652"/>
                  </a:lnTo>
                  <a:lnTo>
                    <a:pt x="3538" y="0"/>
                  </a:lnTo>
                  <a:lnTo>
                    <a:pt x="0" y="0"/>
                  </a:lnTo>
                  <a:lnTo>
                    <a:pt x="31842" y="29565"/>
                  </a:lnTo>
                  <a:lnTo>
                    <a:pt x="63685" y="5913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9525" y="0"/>
              <a:ext cx="1362075" cy="2236787"/>
            </a:xfrm>
            <a:custGeom>
              <a:pathLst>
                <a:path extrusionOk="0" h="120000" w="120000">
                  <a:moveTo>
                    <a:pt x="0" y="115911"/>
                  </a:moveTo>
                  <a:lnTo>
                    <a:pt x="0" y="120000"/>
                  </a:lnTo>
                  <a:lnTo>
                    <a:pt x="7578" y="103136"/>
                  </a:lnTo>
                  <a:lnTo>
                    <a:pt x="17684" y="86273"/>
                  </a:lnTo>
                  <a:lnTo>
                    <a:pt x="30175" y="70432"/>
                  </a:lnTo>
                  <a:lnTo>
                    <a:pt x="43649" y="55102"/>
                  </a:lnTo>
                  <a:lnTo>
                    <a:pt x="60491" y="40369"/>
                  </a:lnTo>
                  <a:lnTo>
                    <a:pt x="78035" y="26572"/>
                  </a:lnTo>
                  <a:lnTo>
                    <a:pt x="98245" y="12775"/>
                  </a:lnTo>
                  <a:lnTo>
                    <a:pt x="120000" y="0"/>
                  </a:lnTo>
                  <a:lnTo>
                    <a:pt x="117473" y="0"/>
                  </a:lnTo>
                  <a:lnTo>
                    <a:pt x="96561" y="12264"/>
                  </a:lnTo>
                  <a:lnTo>
                    <a:pt x="77192" y="25550"/>
                  </a:lnTo>
                  <a:lnTo>
                    <a:pt x="59649" y="39347"/>
                  </a:lnTo>
                  <a:lnTo>
                    <a:pt x="43649" y="53569"/>
                  </a:lnTo>
                  <a:lnTo>
                    <a:pt x="30175" y="68388"/>
                  </a:lnTo>
                  <a:lnTo>
                    <a:pt x="18526" y="83718"/>
                  </a:lnTo>
                  <a:lnTo>
                    <a:pt x="8421" y="99559"/>
                  </a:lnTo>
                  <a:lnTo>
                    <a:pt x="0" y="115911"/>
                  </a:lnTo>
                  <a:lnTo>
                    <a:pt x="0" y="11591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63C6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9525" y="0"/>
              <a:ext cx="933450" cy="950912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16313" y="0"/>
                  </a:lnTo>
                  <a:lnTo>
                    <a:pt x="83344" y="26444"/>
                  </a:lnTo>
                  <a:lnTo>
                    <a:pt x="52627" y="54090"/>
                  </a:lnTo>
                  <a:lnTo>
                    <a:pt x="24573" y="84140"/>
                  </a:lnTo>
                  <a:lnTo>
                    <a:pt x="0" y="115191"/>
                  </a:lnTo>
                  <a:lnTo>
                    <a:pt x="0" y="120000"/>
                  </a:lnTo>
                  <a:lnTo>
                    <a:pt x="24573" y="86544"/>
                  </a:lnTo>
                  <a:lnTo>
                    <a:pt x="52627" y="56494"/>
                  </a:lnTo>
                  <a:lnTo>
                    <a:pt x="84573" y="27646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9525" y="0"/>
              <a:ext cx="428625" cy="400049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11970" y="0"/>
                  </a:lnTo>
                  <a:lnTo>
                    <a:pt x="53531" y="54285"/>
                  </a:lnTo>
                  <a:lnTo>
                    <a:pt x="26765" y="82857"/>
                  </a:lnTo>
                  <a:lnTo>
                    <a:pt x="0" y="111428"/>
                  </a:lnTo>
                  <a:lnTo>
                    <a:pt x="0" y="120000"/>
                  </a:lnTo>
                  <a:lnTo>
                    <a:pt x="56208" y="57142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" name="Shape 36"/>
            <p:cNvCxnSpPr/>
            <p:nvPr/>
          </p:nvCxnSpPr>
          <p:spPr>
            <a:xfrm>
              <a:off x="1586" y="4364037"/>
              <a:ext cx="9140825" cy="0"/>
            </a:xfrm>
            <a:prstGeom prst="straightConnector1">
              <a:avLst/>
            </a:prstGeom>
            <a:noFill/>
            <a:ln cap="flat" cmpd="sng" w="1587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1586" y="3740150"/>
              <a:ext cx="9140825" cy="0"/>
            </a:xfrm>
            <a:prstGeom prst="straightConnector1">
              <a:avLst/>
            </a:prstGeom>
            <a:noFill/>
            <a:ln cap="flat" cmpd="sng" w="1587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1586" y="4987925"/>
              <a:ext cx="9140825" cy="0"/>
            </a:xfrm>
            <a:prstGeom prst="straightConnector1">
              <a:avLst/>
            </a:prstGeom>
            <a:noFill/>
            <a:ln cap="flat" cmpd="sng" w="15875">
              <a:solidFill>
                <a:schemeClr val="lt2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grpSp>
          <p:nvGrpSpPr>
            <p:cNvPr id="39" name="Shape 39"/>
            <p:cNvGrpSpPr/>
            <p:nvPr/>
          </p:nvGrpSpPr>
          <p:grpSpPr>
            <a:xfrm>
              <a:off x="1586" y="622300"/>
              <a:ext cx="9140825" cy="2493961"/>
              <a:chOff x="1586" y="622300"/>
              <a:chExt cx="9140825" cy="2493961"/>
            </a:xfrm>
          </p:grpSpPr>
          <p:cxnSp>
            <p:nvCxnSpPr>
              <p:cNvPr id="40" name="Shape 40"/>
              <p:cNvCxnSpPr/>
              <p:nvPr/>
            </p:nvCxnSpPr>
            <p:spPr>
              <a:xfrm>
                <a:off x="1586" y="1244600"/>
                <a:ext cx="9140825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lt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cxnSp>
            <p:nvCxnSpPr>
              <p:cNvPr id="41" name="Shape 41"/>
              <p:cNvCxnSpPr/>
              <p:nvPr/>
            </p:nvCxnSpPr>
            <p:spPr>
              <a:xfrm>
                <a:off x="1586" y="3116261"/>
                <a:ext cx="9140825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lt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cxnSp>
            <p:nvCxnSpPr>
              <p:cNvPr id="42" name="Shape 42"/>
              <p:cNvCxnSpPr/>
              <p:nvPr/>
            </p:nvCxnSpPr>
            <p:spPr>
              <a:xfrm>
                <a:off x="1586" y="2492375"/>
                <a:ext cx="9140825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lt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cxnSp>
            <p:nvCxnSpPr>
              <p:cNvPr id="43" name="Shape 43"/>
              <p:cNvCxnSpPr/>
              <p:nvPr/>
            </p:nvCxnSpPr>
            <p:spPr>
              <a:xfrm>
                <a:off x="1586" y="1868486"/>
                <a:ext cx="9140825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lt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  <p:cxnSp>
            <p:nvCxnSpPr>
              <p:cNvPr id="44" name="Shape 44"/>
              <p:cNvCxnSpPr/>
              <p:nvPr/>
            </p:nvCxnSpPr>
            <p:spPr>
              <a:xfrm>
                <a:off x="1586" y="622300"/>
                <a:ext cx="9140825" cy="0"/>
              </a:xfrm>
              <a:prstGeom prst="straightConnector1">
                <a:avLst/>
              </a:prstGeom>
              <a:noFill/>
              <a:ln cap="flat" cmpd="sng" w="15875">
                <a:solidFill>
                  <a:schemeClr val="lt1"/>
                </a:solidFill>
                <a:prstDash val="solid"/>
                <a:miter/>
                <a:headEnd len="med" w="med" type="none"/>
                <a:tailEnd len="med" w="med" type="none"/>
              </a:ln>
            </p:spPr>
          </p:cxnSp>
        </p:grpSp>
        <p:cxnSp>
          <p:nvCxnSpPr>
            <p:cNvPr id="45" name="Shape 45"/>
            <p:cNvCxnSpPr/>
            <p:nvPr/>
          </p:nvCxnSpPr>
          <p:spPr>
            <a:xfrm>
              <a:off x="1586" y="6235700"/>
              <a:ext cx="9140825" cy="0"/>
            </a:xfrm>
            <a:prstGeom prst="straightConnector1">
              <a:avLst/>
            </a:prstGeom>
            <a:noFill/>
            <a:ln cap="flat" cmpd="sng" w="15875">
              <a:solidFill>
                <a:schemeClr val="lt2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1586" y="5611812"/>
              <a:ext cx="9140825" cy="0"/>
            </a:xfrm>
            <a:prstGeom prst="straightConnector1">
              <a:avLst/>
            </a:prstGeom>
            <a:noFill/>
            <a:ln cap="flat" cmpd="sng" w="15875">
              <a:solidFill>
                <a:schemeClr val="lt2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098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3716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52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52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52400" lvl="6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152400" lvl="7" marL="4800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152400" lvl="8" marL="6629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71.jp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74.jp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72.jp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75.jp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6.jpg"/><Relationship Id="rId4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www.clemson.edu/farmsafetyandhealth/tractor.htm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5.png"/><Relationship Id="rId4" Type="http://schemas.openxmlformats.org/officeDocument/2006/relationships/image" Target="../media/image28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4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7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8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6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5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9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2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52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6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5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9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7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8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53.png"/><Relationship Id="rId4" Type="http://schemas.openxmlformats.org/officeDocument/2006/relationships/image" Target="../media/image5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54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59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60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6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61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57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6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66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65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67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63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62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73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68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70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6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685800" y="16922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Farm Safety</a:t>
            </a: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Farm Injuries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There are 196,000 lost work time </a:t>
            </a: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injuries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per year on U.S. Farms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Shape 82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Avoid Runovers</a:t>
            </a:r>
          </a:p>
        </p:txBody>
      </p:sp>
      <p:pic>
        <p:nvPicPr>
          <p:cNvPr id="830" name="Shape 8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695450"/>
            <a:ext cx="7010400" cy="51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Safety on the Highway</a:t>
            </a:r>
          </a:p>
        </p:txBody>
      </p:sp>
      <p:pic>
        <p:nvPicPr>
          <p:cNvPr id="836" name="Shape 8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474787"/>
            <a:ext cx="7239000" cy="538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</a:t>
            </a:r>
          </a:p>
        </p:txBody>
      </p:sp>
      <p:pic>
        <p:nvPicPr>
          <p:cNvPr id="842" name="Shape 8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447800"/>
            <a:ext cx="7062787" cy="5233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Cost of ROPS vs </a:t>
            </a:r>
            <a:b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Medical Costs of an Overturn</a:t>
            </a:r>
          </a:p>
        </p:txBody>
      </p:sp>
      <p:pic>
        <p:nvPicPr>
          <p:cNvPr id="848" name="Shape 8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446212"/>
            <a:ext cx="7286624" cy="541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End</a:t>
            </a:r>
          </a:p>
        </p:txBody>
      </p:sp>
      <p:pic>
        <p:nvPicPr>
          <p:cNvPr id="854" name="Shape 8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905000"/>
            <a:ext cx="5276849" cy="4586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28600"/>
            <a:ext cx="8305799" cy="622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2590800" y="6467475"/>
            <a:ext cx="4876799" cy="77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Kentucky Statistics 1997-199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85750"/>
            <a:ext cx="8763000" cy="657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Youth Deaths and Injuries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Youth Deaths in the U.S.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1982 – 1989  --- Average of 181 deaths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1990 – 1996 --- Average of 103 deaths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Decline of 43%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Youth on Farms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Nationally an average of 104 children are killed and nearly 33,000 are injured each year on farms.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Many of these children are visitors to the farm and don’t know the hazards associated with farming activities.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vafb.com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2400"/>
            <a:ext cx="8229600" cy="527208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457200" y="5614987"/>
            <a:ext cx="8394699" cy="1243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Playing on equipment is part of the problem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Causes of Youth Deaths on Farms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Machinery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Drowning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Firearms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Falling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Asphyxiation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Suffocation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57200" y="277812"/>
            <a:ext cx="8229600" cy="1017587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Farm Deaths in Virginia</a:t>
            </a:r>
            <a:b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Source: Virginia Farm Bureau</a:t>
            </a:r>
          </a:p>
        </p:txBody>
      </p:sp>
      <p:grpSp>
        <p:nvGrpSpPr>
          <p:cNvPr id="226" name="Shape 226"/>
          <p:cNvGrpSpPr/>
          <p:nvPr/>
        </p:nvGrpSpPr>
        <p:grpSpPr>
          <a:xfrm>
            <a:off x="457200" y="1295400"/>
            <a:ext cx="8229600" cy="5334000"/>
            <a:chOff x="457200" y="1295400"/>
            <a:chExt cx="8229600" cy="5334000"/>
          </a:xfrm>
        </p:grpSpPr>
        <p:sp>
          <p:nvSpPr>
            <p:cNvPr id="227" name="Shape 227"/>
            <p:cNvSpPr txBox="1"/>
            <p:nvPr/>
          </p:nvSpPr>
          <p:spPr>
            <a:xfrm>
              <a:off x="7543800" y="6042025"/>
              <a:ext cx="11430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13</a:t>
              </a:r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6172200" y="6042025"/>
              <a:ext cx="1371599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15</a:t>
              </a: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4648200" y="6042025"/>
              <a:ext cx="15240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19</a:t>
              </a: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3276600" y="6042025"/>
              <a:ext cx="1371599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16</a:t>
              </a: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457200" y="6042025"/>
              <a:ext cx="28194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1" i="0" lang="en-US" sz="2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Total</a:t>
              </a: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7543800" y="5454650"/>
              <a:ext cx="11430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6172200" y="5454650"/>
              <a:ext cx="1371599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  <p:sp>
          <p:nvSpPr>
            <p:cNvPr id="234" name="Shape 234"/>
            <p:cNvSpPr txBox="1"/>
            <p:nvPr/>
          </p:nvSpPr>
          <p:spPr>
            <a:xfrm>
              <a:off x="4648200" y="5454650"/>
              <a:ext cx="15240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3276600" y="5454650"/>
              <a:ext cx="1371599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457200" y="5454650"/>
              <a:ext cx="28194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ATV (farm)</a:t>
              </a:r>
            </a:p>
          </p:txBody>
        </p:sp>
        <p:sp>
          <p:nvSpPr>
            <p:cNvPr id="237" name="Shape 237"/>
            <p:cNvSpPr txBox="1"/>
            <p:nvPr/>
          </p:nvSpPr>
          <p:spPr>
            <a:xfrm>
              <a:off x="7543800" y="4867275"/>
              <a:ext cx="11430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6172200" y="4867275"/>
              <a:ext cx="1371599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4648200" y="4867275"/>
              <a:ext cx="15240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</a:p>
          </p:txBody>
        </p:sp>
        <p:sp>
          <p:nvSpPr>
            <p:cNvPr id="240" name="Shape 240"/>
            <p:cNvSpPr txBox="1"/>
            <p:nvPr/>
          </p:nvSpPr>
          <p:spPr>
            <a:xfrm>
              <a:off x="3276600" y="4867275"/>
              <a:ext cx="1371599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457200" y="4867275"/>
              <a:ext cx="28194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Other (electrocution, chainsaw, etc.</a:t>
              </a:r>
            </a:p>
          </p:txBody>
        </p:sp>
        <p:sp>
          <p:nvSpPr>
            <p:cNvPr id="242" name="Shape 242"/>
            <p:cNvSpPr txBox="1"/>
            <p:nvPr/>
          </p:nvSpPr>
          <p:spPr>
            <a:xfrm>
              <a:off x="7543800" y="4279900"/>
              <a:ext cx="11430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6172200" y="4279900"/>
              <a:ext cx="1371599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4648200" y="4279900"/>
              <a:ext cx="15240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3276600" y="4279900"/>
              <a:ext cx="1371599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  <p:sp>
          <p:nvSpPr>
            <p:cNvPr id="246" name="Shape 246"/>
            <p:cNvSpPr txBox="1"/>
            <p:nvPr/>
          </p:nvSpPr>
          <p:spPr>
            <a:xfrm>
              <a:off x="457200" y="4279900"/>
              <a:ext cx="28194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Animal</a:t>
              </a:r>
            </a:p>
          </p:txBody>
        </p:sp>
        <p:sp>
          <p:nvSpPr>
            <p:cNvPr id="247" name="Shape 247"/>
            <p:cNvSpPr txBox="1"/>
            <p:nvPr/>
          </p:nvSpPr>
          <p:spPr>
            <a:xfrm>
              <a:off x="7543800" y="3692525"/>
              <a:ext cx="11430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6172200" y="3692525"/>
              <a:ext cx="1371599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5</a:t>
              </a:r>
            </a:p>
          </p:txBody>
        </p:sp>
        <p:sp>
          <p:nvSpPr>
            <p:cNvPr id="249" name="Shape 249"/>
            <p:cNvSpPr txBox="1"/>
            <p:nvPr/>
          </p:nvSpPr>
          <p:spPr>
            <a:xfrm>
              <a:off x="4648200" y="3692525"/>
              <a:ext cx="15240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5</a:t>
              </a:r>
            </a:p>
          </p:txBody>
        </p:sp>
        <p:sp>
          <p:nvSpPr>
            <p:cNvPr id="250" name="Shape 250"/>
            <p:cNvSpPr txBox="1"/>
            <p:nvPr/>
          </p:nvSpPr>
          <p:spPr>
            <a:xfrm>
              <a:off x="3276600" y="3692525"/>
              <a:ext cx="1371599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</a:p>
          </p:txBody>
        </p:sp>
        <p:sp>
          <p:nvSpPr>
            <p:cNvPr id="251" name="Shape 251"/>
            <p:cNvSpPr txBox="1"/>
            <p:nvPr/>
          </p:nvSpPr>
          <p:spPr>
            <a:xfrm>
              <a:off x="457200" y="3692525"/>
              <a:ext cx="28194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Misc. tractor or equip related</a:t>
              </a:r>
            </a:p>
          </p:txBody>
        </p:sp>
        <p:sp>
          <p:nvSpPr>
            <p:cNvPr id="252" name="Shape 252"/>
            <p:cNvSpPr txBox="1"/>
            <p:nvPr/>
          </p:nvSpPr>
          <p:spPr>
            <a:xfrm>
              <a:off x="7543800" y="3103561"/>
              <a:ext cx="1143000" cy="588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6172200" y="3103561"/>
              <a:ext cx="1371599" cy="588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</a:p>
          </p:txBody>
        </p:sp>
        <p:sp>
          <p:nvSpPr>
            <p:cNvPr id="254" name="Shape 254"/>
            <p:cNvSpPr txBox="1"/>
            <p:nvPr/>
          </p:nvSpPr>
          <p:spPr>
            <a:xfrm>
              <a:off x="4648200" y="3103561"/>
              <a:ext cx="1524000" cy="588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3276600" y="3103561"/>
              <a:ext cx="1371599" cy="588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</a:p>
          </p:txBody>
        </p:sp>
        <p:sp>
          <p:nvSpPr>
            <p:cNvPr id="256" name="Shape 256"/>
            <p:cNvSpPr txBox="1"/>
            <p:nvPr/>
          </p:nvSpPr>
          <p:spPr>
            <a:xfrm>
              <a:off x="457200" y="3103561"/>
              <a:ext cx="2819400" cy="5889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Equipment on public road</a:t>
              </a: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7543800" y="2378075"/>
              <a:ext cx="1143000" cy="725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x="6172200" y="2378075"/>
              <a:ext cx="1371599" cy="725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4648200" y="2378075"/>
              <a:ext cx="1524000" cy="725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</a:p>
          </p:txBody>
        </p:sp>
        <p:sp>
          <p:nvSpPr>
            <p:cNvPr id="260" name="Shape 260"/>
            <p:cNvSpPr txBox="1"/>
            <p:nvPr/>
          </p:nvSpPr>
          <p:spPr>
            <a:xfrm>
              <a:off x="3276600" y="2378075"/>
              <a:ext cx="1371599" cy="725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457200" y="2378075"/>
              <a:ext cx="2819400" cy="725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Tractor or Equipment Run Over</a:t>
              </a:r>
            </a:p>
          </p:txBody>
        </p:sp>
        <p:sp>
          <p:nvSpPr>
            <p:cNvPr id="262" name="Shape 262"/>
            <p:cNvSpPr txBox="1"/>
            <p:nvPr/>
          </p:nvSpPr>
          <p:spPr>
            <a:xfrm>
              <a:off x="7543800" y="1790700"/>
              <a:ext cx="11430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5</a:t>
              </a: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6172200" y="1790700"/>
              <a:ext cx="1371599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6</a:t>
              </a:r>
            </a:p>
          </p:txBody>
        </p:sp>
        <p:sp>
          <p:nvSpPr>
            <p:cNvPr id="264" name="Shape 264"/>
            <p:cNvSpPr txBox="1"/>
            <p:nvPr/>
          </p:nvSpPr>
          <p:spPr>
            <a:xfrm>
              <a:off x="4648200" y="1790700"/>
              <a:ext cx="15240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10</a:t>
              </a: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3276600" y="1790700"/>
              <a:ext cx="1371599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10</a:t>
              </a:r>
            </a:p>
          </p:txBody>
        </p:sp>
        <p:sp>
          <p:nvSpPr>
            <p:cNvPr id="266" name="Shape 266"/>
            <p:cNvSpPr txBox="1"/>
            <p:nvPr/>
          </p:nvSpPr>
          <p:spPr>
            <a:xfrm>
              <a:off x="457200" y="1790700"/>
              <a:ext cx="2819400" cy="5873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Tractor Overturn</a:t>
              </a:r>
            </a:p>
          </p:txBody>
        </p:sp>
        <p:sp>
          <p:nvSpPr>
            <p:cNvPr id="267" name="Shape 267"/>
            <p:cNvSpPr txBox="1"/>
            <p:nvPr/>
          </p:nvSpPr>
          <p:spPr>
            <a:xfrm>
              <a:off x="7543800" y="1295400"/>
              <a:ext cx="1143000" cy="495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2003</a:t>
              </a:r>
            </a:p>
          </p:txBody>
        </p:sp>
        <p:sp>
          <p:nvSpPr>
            <p:cNvPr id="268" name="Shape 268"/>
            <p:cNvSpPr txBox="1"/>
            <p:nvPr/>
          </p:nvSpPr>
          <p:spPr>
            <a:xfrm>
              <a:off x="6172200" y="1295400"/>
              <a:ext cx="1371599" cy="495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2002</a:t>
              </a:r>
            </a:p>
          </p:txBody>
        </p:sp>
        <p:sp>
          <p:nvSpPr>
            <p:cNvPr id="269" name="Shape 269"/>
            <p:cNvSpPr txBox="1"/>
            <p:nvPr/>
          </p:nvSpPr>
          <p:spPr>
            <a:xfrm>
              <a:off x="4648200" y="1295400"/>
              <a:ext cx="1524000" cy="495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2001</a:t>
              </a:r>
            </a:p>
          </p:txBody>
        </p:sp>
        <p:sp>
          <p:nvSpPr>
            <p:cNvPr id="270" name="Shape 270"/>
            <p:cNvSpPr txBox="1"/>
            <p:nvPr/>
          </p:nvSpPr>
          <p:spPr>
            <a:xfrm>
              <a:off x="3276600" y="1295400"/>
              <a:ext cx="1371599" cy="495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2000</a:t>
              </a:r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457200" y="1295400"/>
              <a:ext cx="2819400" cy="495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Verdana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Cause</a:t>
              </a:r>
            </a:p>
          </p:txBody>
        </p:sp>
        <p:cxnSp>
          <p:nvCxnSpPr>
            <p:cNvPr id="272" name="Shape 272"/>
            <p:cNvCxnSpPr/>
            <p:nvPr/>
          </p:nvCxnSpPr>
          <p:spPr>
            <a:xfrm>
              <a:off x="457200" y="1295400"/>
              <a:ext cx="82296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73" name="Shape 273"/>
            <p:cNvCxnSpPr/>
            <p:nvPr/>
          </p:nvCxnSpPr>
          <p:spPr>
            <a:xfrm>
              <a:off x="457200" y="1790700"/>
              <a:ext cx="82296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74" name="Shape 274"/>
            <p:cNvCxnSpPr/>
            <p:nvPr/>
          </p:nvCxnSpPr>
          <p:spPr>
            <a:xfrm>
              <a:off x="457200" y="2378075"/>
              <a:ext cx="82296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75" name="Shape 275"/>
            <p:cNvCxnSpPr/>
            <p:nvPr/>
          </p:nvCxnSpPr>
          <p:spPr>
            <a:xfrm>
              <a:off x="457200" y="3103561"/>
              <a:ext cx="82296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76" name="Shape 276"/>
            <p:cNvCxnSpPr/>
            <p:nvPr/>
          </p:nvCxnSpPr>
          <p:spPr>
            <a:xfrm>
              <a:off x="457200" y="3692525"/>
              <a:ext cx="82296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77" name="Shape 277"/>
            <p:cNvCxnSpPr/>
            <p:nvPr/>
          </p:nvCxnSpPr>
          <p:spPr>
            <a:xfrm>
              <a:off x="457200" y="4279900"/>
              <a:ext cx="82296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78" name="Shape 278"/>
            <p:cNvCxnSpPr/>
            <p:nvPr/>
          </p:nvCxnSpPr>
          <p:spPr>
            <a:xfrm>
              <a:off x="457200" y="4867275"/>
              <a:ext cx="82296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79" name="Shape 279"/>
            <p:cNvCxnSpPr/>
            <p:nvPr/>
          </p:nvCxnSpPr>
          <p:spPr>
            <a:xfrm>
              <a:off x="457200" y="5454650"/>
              <a:ext cx="82296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80" name="Shape 280"/>
            <p:cNvCxnSpPr/>
            <p:nvPr/>
          </p:nvCxnSpPr>
          <p:spPr>
            <a:xfrm>
              <a:off x="457200" y="6042025"/>
              <a:ext cx="82296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81" name="Shape 281"/>
            <p:cNvCxnSpPr/>
            <p:nvPr/>
          </p:nvCxnSpPr>
          <p:spPr>
            <a:xfrm>
              <a:off x="457200" y="6629400"/>
              <a:ext cx="82296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82" name="Shape 282"/>
            <p:cNvCxnSpPr/>
            <p:nvPr/>
          </p:nvCxnSpPr>
          <p:spPr>
            <a:xfrm>
              <a:off x="457200" y="1295400"/>
              <a:ext cx="0" cy="5333999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83" name="Shape 283"/>
            <p:cNvCxnSpPr/>
            <p:nvPr/>
          </p:nvCxnSpPr>
          <p:spPr>
            <a:xfrm>
              <a:off x="3276600" y="1295400"/>
              <a:ext cx="0" cy="5333999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84" name="Shape 284"/>
            <p:cNvCxnSpPr/>
            <p:nvPr/>
          </p:nvCxnSpPr>
          <p:spPr>
            <a:xfrm>
              <a:off x="4648200" y="1295400"/>
              <a:ext cx="0" cy="5333999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85" name="Shape 285"/>
            <p:cNvCxnSpPr/>
            <p:nvPr/>
          </p:nvCxnSpPr>
          <p:spPr>
            <a:xfrm>
              <a:off x="6172200" y="1295400"/>
              <a:ext cx="0" cy="5333999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86" name="Shape 286"/>
            <p:cNvCxnSpPr/>
            <p:nvPr/>
          </p:nvCxnSpPr>
          <p:spPr>
            <a:xfrm>
              <a:off x="7543800" y="1295400"/>
              <a:ext cx="0" cy="5333999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287" name="Shape 287"/>
            <p:cNvCxnSpPr/>
            <p:nvPr/>
          </p:nvCxnSpPr>
          <p:spPr>
            <a:xfrm>
              <a:off x="8686800" y="1295400"/>
              <a:ext cx="0" cy="5333999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ctrTitle"/>
          </p:nvPr>
        </p:nvSpPr>
        <p:spPr>
          <a:xfrm>
            <a:off x="685800" y="16922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Safety on the Farm</a:t>
            </a:r>
          </a:p>
        </p:txBody>
      </p:sp>
      <p:sp>
        <p:nvSpPr>
          <p:cNvPr id="293" name="Shape 29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Tractor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tractor is the workhorse around the farm.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tractor may be used everyday.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 our high dependency on the tractor, safety has to be a priority.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safety concerns do you see in the picture below?</a:t>
            </a:r>
          </a:p>
        </p:txBody>
      </p:sp>
      <p:pic>
        <p:nvPicPr>
          <p:cNvPr id="136" name="Shape 1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752600"/>
            <a:ext cx="6781800" cy="461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Statistics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Tractor related injuries account for nearly 32 percent of all agricultural related fatalities.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translates into approximately 270 deaths annually in the U.S.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Tractors also account for nearly 11,000 nonfatal injuries each year.</a:t>
            </a:r>
            <a:b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Concerns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three main areas of concern when addressing tractor safety are: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Rollovers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Runovers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Highway incidents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59999"/>
              <a:buFont typeface="Noto Sans Symbols"/>
              <a:buAutoNum type="arabicPeriod"/>
            </a:pPr>
            <a:r>
              <a:rPr b="1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PTO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457200" y="277812"/>
            <a:ext cx="8229600" cy="78898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Related Fatalities</a:t>
            </a:r>
          </a:p>
        </p:txBody>
      </p:sp>
      <p:pic>
        <p:nvPicPr>
          <p:cNvPr id="317" name="Shape 3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2325"/>
            <a:ext cx="9144000" cy="60356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609600" y="6172200"/>
            <a:ext cx="29717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National Safety Council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ctrTitle"/>
          </p:nvPr>
        </p:nvSpPr>
        <p:spPr>
          <a:xfrm>
            <a:off x="685800" y="16922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Concern #1</a:t>
            </a:r>
          </a:p>
        </p:txBody>
      </p:sp>
      <p:sp>
        <p:nvSpPr>
          <p:cNvPr id="324" name="Shape 32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ROLLOVERS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Rollovers</a:t>
            </a:r>
          </a:p>
        </p:txBody>
      </p:sp>
      <p:sp>
        <p:nvSpPr>
          <p:cNvPr id="330" name="Shape 330"/>
          <p:cNvSpPr txBox="1"/>
          <p:nvPr>
            <p:ph idx="4294967295" type="body"/>
          </p:nvPr>
        </p:nvSpPr>
        <p:spPr>
          <a:xfrm>
            <a:off x="457200" y="1600200"/>
            <a:ext cx="35052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main killer on farms today…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Older tractors without ROPS and seatbelts.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ROPS - rollover protective structure </a:t>
            </a:r>
          </a:p>
        </p:txBody>
      </p:sp>
      <p:pic>
        <p:nvPicPr>
          <p:cNvPr id="331" name="Shape 33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2008186"/>
            <a:ext cx="44958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Rollovers</a:t>
            </a:r>
          </a:p>
        </p:txBody>
      </p:sp>
      <p:sp>
        <p:nvSpPr>
          <p:cNvPr id="337" name="Shape 337"/>
          <p:cNvSpPr txBox="1"/>
          <p:nvPr>
            <p:ph idx="4294967295" type="body"/>
          </p:nvPr>
        </p:nvSpPr>
        <p:spPr>
          <a:xfrm>
            <a:off x="152400" y="1600200"/>
            <a:ext cx="38099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Around 50% of farm tractors currently in use don't have a certified ROPS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National Safety Council – Farm Factsheet</a:t>
            </a:r>
          </a:p>
        </p:txBody>
      </p:sp>
      <p:pic>
        <p:nvPicPr>
          <p:cNvPr id="338" name="Shape 33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2011361"/>
            <a:ext cx="4800600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ctrTitle"/>
          </p:nvPr>
        </p:nvSpPr>
        <p:spPr>
          <a:xfrm>
            <a:off x="685800" y="16922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do tractors overturn?</a:t>
            </a:r>
          </a:p>
        </p:txBody>
      </p:sp>
      <p:sp>
        <p:nvSpPr>
          <p:cNvPr id="344" name="Shape 34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Rollovers</a:t>
            </a:r>
          </a:p>
        </p:txBody>
      </p:sp>
      <p:pic>
        <p:nvPicPr>
          <p:cNvPr id="350" name="Shape 35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470025"/>
            <a:ext cx="4999037" cy="285908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>
            <p:ph idx="4294967295" type="body"/>
          </p:nvPr>
        </p:nvSpPr>
        <p:spPr>
          <a:xfrm>
            <a:off x="762000" y="4953000"/>
            <a:ext cx="7543800" cy="1274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Tractors have a high center of gravity and can overturn (sideways or backwards) in less than two seconds.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Rollovers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When do Tractors Rollover?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 slopes or uneven terrain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 speeds that render them unstable.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With improper hitching of trailing equipment to axles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Other tractor components that disrupt the tractor's center of gravity.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type of Rollover occurs most frequently?</a:t>
            </a:r>
          </a:p>
        </p:txBody>
      </p:sp>
      <p:sp>
        <p:nvSpPr>
          <p:cNvPr id="363" name="Shape 363"/>
          <p:cNvSpPr txBox="1"/>
          <p:nvPr>
            <p:ph idx="4294967295" type="body"/>
          </p:nvPr>
        </p:nvSpPr>
        <p:spPr>
          <a:xfrm>
            <a:off x="457200" y="4953000"/>
            <a:ext cx="8229600" cy="11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Side Rollovers account for approximately 75% of the rollovers.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4" name="Shape 36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524000"/>
            <a:ext cx="3886200" cy="287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524000"/>
            <a:ext cx="3886200" cy="288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presentation will cover: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2954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Farm and Farm Safety Statistics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– U. S. and Virginia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Tractor Incidents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- Rollovers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- Runovers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- Highway Incidents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- PTO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Future Farm Safety Concerns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Rollovers</a:t>
            </a:r>
          </a:p>
        </p:txBody>
      </p:sp>
      <p:sp>
        <p:nvSpPr>
          <p:cNvPr id="371" name="Shape 371"/>
          <p:cNvSpPr txBox="1"/>
          <p:nvPr>
            <p:ph idx="4294967295" type="body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tractor with ROPS and seatbelts provide a protected area for the operator in the event of an overturn.</a:t>
            </a:r>
          </a:p>
        </p:txBody>
      </p:sp>
      <p:pic>
        <p:nvPicPr>
          <p:cNvPr id="372" name="Shape 37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2209800"/>
            <a:ext cx="4295775" cy="32273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Shape 373"/>
          <p:cNvCxnSpPr/>
          <p:nvPr/>
        </p:nvCxnSpPr>
        <p:spPr>
          <a:xfrm flipH="1" rot="10800000">
            <a:off x="2971800" y="4343400"/>
            <a:ext cx="2971799" cy="15239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Overturns</a:t>
            </a:r>
          </a:p>
        </p:txBody>
      </p:sp>
      <p:sp>
        <p:nvSpPr>
          <p:cNvPr id="379" name="Shape 379"/>
          <p:cNvSpPr txBox="1"/>
          <p:nvPr>
            <p:ph idx="4294967295" type="body"/>
          </p:nvPr>
        </p:nvSpPr>
        <p:spPr>
          <a:xfrm>
            <a:off x="457200" y="5486400"/>
            <a:ext cx="8229600" cy="11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protection for the operator without ROPS.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Remember, the momentum usually carries the tractor all the way over. </a:t>
            </a:r>
          </a:p>
        </p:txBody>
      </p:sp>
      <p:pic>
        <p:nvPicPr>
          <p:cNvPr id="380" name="Shape 38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143000"/>
            <a:ext cx="4805361" cy="41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do you think happened?</a:t>
            </a:r>
          </a:p>
        </p:txBody>
      </p:sp>
      <p:pic>
        <p:nvPicPr>
          <p:cNvPr id="386" name="Shape 38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846261"/>
            <a:ext cx="7848599" cy="441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do you think happened?</a:t>
            </a:r>
          </a:p>
        </p:txBody>
      </p:sp>
      <p:pic>
        <p:nvPicPr>
          <p:cNvPr id="392" name="Shape 3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524000"/>
            <a:ext cx="6781800" cy="457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do you think happened?</a:t>
            </a:r>
          </a:p>
        </p:txBody>
      </p:sp>
      <p:pic>
        <p:nvPicPr>
          <p:cNvPr id="398" name="Shape 39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622425"/>
            <a:ext cx="6781800" cy="4643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do you think happened?</a:t>
            </a:r>
          </a:p>
        </p:txBody>
      </p:sp>
      <p:pic>
        <p:nvPicPr>
          <p:cNvPr id="404" name="Shape 40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968500"/>
            <a:ext cx="6629400" cy="4227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do you think happened?</a:t>
            </a:r>
          </a:p>
        </p:txBody>
      </p:sp>
      <p:pic>
        <p:nvPicPr>
          <p:cNvPr id="410" name="Shape 4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752600"/>
            <a:ext cx="6505574" cy="380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Rollovers</a:t>
            </a:r>
          </a:p>
        </p:txBody>
      </p:sp>
      <p:sp>
        <p:nvSpPr>
          <p:cNvPr id="416" name="Shape 416"/>
          <p:cNvSpPr txBox="1"/>
          <p:nvPr>
            <p:ph idx="4294967295" type="body"/>
          </p:nvPr>
        </p:nvSpPr>
        <p:spPr>
          <a:xfrm>
            <a:off x="457200" y="1600200"/>
            <a:ext cx="3657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Retrofitting older tractors with ROPS and a seatbelt will significantly reduce the risk of being fatally injured in a tractor overturn.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Reduces rollover deaths to nearly zero.</a:t>
            </a:r>
          </a:p>
        </p:txBody>
      </p:sp>
      <p:pic>
        <p:nvPicPr>
          <p:cNvPr id="417" name="Shape 41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2590800"/>
            <a:ext cx="4071936" cy="268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Rollover Prevention</a:t>
            </a:r>
          </a:p>
        </p:txBody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457200" y="12954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Set wheels at widest possible setting for the job.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Lock Left and Right brake pedals for road travel.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Reduce speed while turning, crossing slopes, and on rough, slick, or muddy terrain.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Watch where you are going; bumps, stumps, holes, etc..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Avoid driving too close to ditches, stream banks, and canals.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Avoid steep slopes if possible.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Keep side mounted equipment on uphill side of slope.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Pull heavy loads at slow speeds.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Hitch towed loads to the drawbar only.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weight to increase stability.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Start forward motion slowly and change speed gradually.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AutoNum type="arabicPeriod"/>
            </a:pPr>
            <a:r>
              <a:rPr b="0" i="0" lang="en-US" sz="2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Back up steep slopes.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ctrTitle"/>
          </p:nvPr>
        </p:nvSpPr>
        <p:spPr>
          <a:xfrm>
            <a:off x="685800" y="16922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Concern #2</a:t>
            </a:r>
          </a:p>
        </p:txBody>
      </p:sp>
      <p:sp>
        <p:nvSpPr>
          <p:cNvPr id="429" name="Shape 42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RUNOVERS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685800" y="1600200"/>
            <a:ext cx="7772400" cy="3260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Background of Agricultural Safety in the US and Virginia</a:t>
            </a:r>
            <a:br>
              <a:rPr b="0" i="0" lang="en-US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Runovers</a:t>
            </a:r>
          </a:p>
        </p:txBody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228600" y="1600200"/>
            <a:ext cx="89154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Most occur when an operator or extra-rider falls from the tractor (50% of runovers.)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27 percent of runovers occur to bystanders.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other cause of runovers is starting a tractor while standing on the ground (the tractor starts in gear).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1" i="0" lang="en-US" sz="16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http://www.clemson.edu/farmsafetyandhealth/tractor.htm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457200" y="277812"/>
            <a:ext cx="8229600" cy="94138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Bypass Starting -Warning Sticker</a:t>
            </a:r>
          </a:p>
        </p:txBody>
      </p:sp>
      <p:pic>
        <p:nvPicPr>
          <p:cNvPr id="441" name="Shape 4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216025"/>
            <a:ext cx="7315200" cy="56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Runovers</a:t>
            </a:r>
          </a:p>
        </p:txBody>
      </p:sp>
      <p:sp>
        <p:nvSpPr>
          <p:cNvPr id="447" name="Shape 447"/>
          <p:cNvSpPr txBox="1"/>
          <p:nvPr>
            <p:ph idx="4294967295" type="body"/>
          </p:nvPr>
        </p:nvSpPr>
        <p:spPr>
          <a:xfrm>
            <a:off x="457200" y="502920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could go wrong?</a:t>
            </a:r>
          </a:p>
        </p:txBody>
      </p:sp>
      <p:pic>
        <p:nvPicPr>
          <p:cNvPr id="448" name="Shape 44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143000"/>
            <a:ext cx="6096000" cy="364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Avoid Runovers</a:t>
            </a:r>
          </a:p>
        </p:txBody>
      </p:sp>
      <p:sp>
        <p:nvSpPr>
          <p:cNvPr id="454" name="Shape 454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 NOT ALLOW EXTRA RIDERS.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 ROPS tractors, Wear Your Seatbelt.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Pay Attention to Your Surroundings. Watch for bystanders and small children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Start from the Drivers Seat, Not the Ground - No Bypass Starting.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type="ctrTitle"/>
          </p:nvPr>
        </p:nvSpPr>
        <p:spPr>
          <a:xfrm>
            <a:off x="685800" y="16922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Concern #3</a:t>
            </a:r>
          </a:p>
        </p:txBody>
      </p:sp>
      <p:sp>
        <p:nvSpPr>
          <p:cNvPr id="460" name="Shape 46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HIGHWAY INCIDENTS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Highway Incidents</a:t>
            </a:r>
          </a:p>
        </p:txBody>
      </p:sp>
      <p:sp>
        <p:nvSpPr>
          <p:cNvPr id="466" name="Shape 466"/>
          <p:cNvSpPr txBox="1"/>
          <p:nvPr>
            <p:ph idx="4294967295" type="body"/>
          </p:nvPr>
        </p:nvSpPr>
        <p:spPr>
          <a:xfrm>
            <a:off x="228600" y="2667000"/>
            <a:ext cx="4648199" cy="3006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most common incidents are: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Left Turn Collision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Rear End Collision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Passing Collision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4343400" y="5791200"/>
            <a:ext cx="48006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Shape 468"/>
          <p:cNvSpPr txBox="1"/>
          <p:nvPr/>
        </p:nvSpPr>
        <p:spPr>
          <a:xfrm>
            <a:off x="4632325" y="5943600"/>
            <a:ext cx="4283075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4876800" y="5715000"/>
            <a:ext cx="3581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SMV sign</a:t>
            </a:r>
          </a:p>
        </p:txBody>
      </p:sp>
      <p:pic>
        <p:nvPicPr>
          <p:cNvPr id="470" name="Shape 47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2819400"/>
            <a:ext cx="2990849" cy="2600324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914400" y="1219200"/>
            <a:ext cx="7086600" cy="137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Highway incidents involve farm machinery and highway vehicles.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Highway Incidents</a:t>
            </a:r>
          </a:p>
        </p:txBody>
      </p:sp>
      <p:sp>
        <p:nvSpPr>
          <p:cNvPr id="477" name="Shape 477"/>
          <p:cNvSpPr txBox="1"/>
          <p:nvPr>
            <p:ph idx="4294967295" type="body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Left Turn Collision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 auto driver decides to pass when a farm vehicle is making a left turn.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is the most common type of highway incident.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http://www.cdc.gov/nasd/docs</a:t>
            </a:r>
          </a:p>
        </p:txBody>
      </p:sp>
      <p:pic>
        <p:nvPicPr>
          <p:cNvPr id="478" name="Shape 47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1550" y="2362200"/>
            <a:ext cx="4362449" cy="203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Highway Incidents</a:t>
            </a:r>
          </a:p>
        </p:txBody>
      </p:sp>
      <p:sp>
        <p:nvSpPr>
          <p:cNvPr id="484" name="Shape 484"/>
          <p:cNvSpPr txBox="1"/>
          <p:nvPr>
            <p:ph idx="4294967295" type="body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Rear End Collision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Auto drivers misjudge speed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Think about the difference in speed between a car going 55mph and a tractor going 20mph.</a:t>
            </a:r>
          </a:p>
        </p:txBody>
      </p:sp>
      <p:pic>
        <p:nvPicPr>
          <p:cNvPr id="485" name="Shape 48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617786"/>
            <a:ext cx="4267199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Highway Incidents</a:t>
            </a:r>
          </a:p>
        </p:txBody>
      </p:sp>
      <p:sp>
        <p:nvSpPr>
          <p:cNvPr id="491" name="Shape 491"/>
          <p:cNvSpPr txBox="1"/>
          <p:nvPr>
            <p:ph idx="4294967295" type="body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Passing Collision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Motorists don’t think about the size of farm equipment when they are passing.</a:t>
            </a:r>
          </a:p>
        </p:txBody>
      </p:sp>
      <p:pic>
        <p:nvPicPr>
          <p:cNvPr id="492" name="Shape 49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7237" y="2590800"/>
            <a:ext cx="4576761" cy="2160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happened?</a:t>
            </a:r>
          </a:p>
        </p:txBody>
      </p:sp>
      <p:pic>
        <p:nvPicPr>
          <p:cNvPr id="498" name="Shape 49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828800"/>
            <a:ext cx="5938837" cy="391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the U.S., there are:</a:t>
            </a:r>
          </a:p>
        </p:txBody>
      </p:sp>
      <p:sp>
        <p:nvSpPr>
          <p:cNvPr id="153" name="Shape 153"/>
          <p:cNvSpPr txBox="1"/>
          <p:nvPr>
            <p:ph idx="4294967295" type="body"/>
          </p:nvPr>
        </p:nvSpPr>
        <p:spPr>
          <a:xfrm>
            <a:off x="457200" y="1600200"/>
            <a:ext cx="3657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2.2 Million farms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1.2 Million farm operators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1.2 Million hired workers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3.0 Million migrant workers</a:t>
            </a:r>
          </a:p>
        </p:txBody>
      </p:sp>
      <p:pic>
        <p:nvPicPr>
          <p:cNvPr id="154" name="Shape 15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1905000"/>
            <a:ext cx="4648199" cy="30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happened?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1219200" y="6172200"/>
            <a:ext cx="67055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1447800" y="6172200"/>
            <a:ext cx="66294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mailbox survives without a scratch.</a:t>
            </a:r>
          </a:p>
        </p:txBody>
      </p:sp>
      <p:pic>
        <p:nvPicPr>
          <p:cNvPr id="506" name="Shape 50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219200"/>
            <a:ext cx="7010400" cy="460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Preventing Highway Incidents</a:t>
            </a:r>
          </a:p>
        </p:txBody>
      </p:sp>
      <p:pic>
        <p:nvPicPr>
          <p:cNvPr id="512" name="Shape 51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981200"/>
            <a:ext cx="1200150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Shape 513"/>
          <p:cNvSpPr txBox="1"/>
          <p:nvPr>
            <p:ph idx="4294967295" type="body"/>
          </p:nvPr>
        </p:nvSpPr>
        <p:spPr>
          <a:xfrm>
            <a:off x="457200" y="4648200"/>
            <a:ext cx="8229600" cy="1482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SMV signs on tractors and trailing implements and wagons. </a:t>
            </a:r>
          </a:p>
        </p:txBody>
      </p:sp>
      <p:pic>
        <p:nvPicPr>
          <p:cNvPr id="514" name="Shape 514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200" y="1219200"/>
            <a:ext cx="4953000" cy="3351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5" name="Shape 515"/>
          <p:cNvCxnSpPr/>
          <p:nvPr/>
        </p:nvCxnSpPr>
        <p:spPr>
          <a:xfrm flipH="1">
            <a:off x="5791200" y="1828800"/>
            <a:ext cx="2133599" cy="685799"/>
          </a:xfrm>
          <a:prstGeom prst="straightConnector1">
            <a:avLst/>
          </a:prstGeom>
          <a:noFill/>
          <a:ln cap="flat" cmpd="sng" w="76200">
            <a:solidFill>
              <a:srgbClr val="FF6600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516" name="Shape 516"/>
          <p:cNvCxnSpPr/>
          <p:nvPr/>
        </p:nvCxnSpPr>
        <p:spPr>
          <a:xfrm flipH="1" rot="10800000">
            <a:off x="1752600" y="3124200"/>
            <a:ext cx="1600199" cy="685799"/>
          </a:xfrm>
          <a:prstGeom prst="straightConnector1">
            <a:avLst/>
          </a:prstGeom>
          <a:noFill/>
          <a:ln cap="flat" cmpd="sng" w="76200">
            <a:solidFill>
              <a:srgbClr val="FF6600"/>
            </a:solidFill>
            <a:prstDash val="solid"/>
            <a:miter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Preventing Highway Incidents</a:t>
            </a:r>
          </a:p>
        </p:txBody>
      </p:sp>
      <p:pic>
        <p:nvPicPr>
          <p:cNvPr id="522" name="Shape 52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295400"/>
            <a:ext cx="4495800" cy="4243386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 txBox="1"/>
          <p:nvPr>
            <p:ph idx="4294967295" type="body"/>
          </p:nvPr>
        </p:nvSpPr>
        <p:spPr>
          <a:xfrm>
            <a:off x="381000" y="5715000"/>
            <a:ext cx="8229600" cy="873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lights and reflectors along with SMV emblem.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Preventing Highway Incidents</a:t>
            </a:r>
          </a:p>
        </p:txBody>
      </p:sp>
      <p:sp>
        <p:nvSpPr>
          <p:cNvPr id="529" name="Shape 529"/>
          <p:cNvSpPr txBox="1"/>
          <p:nvPr>
            <p:ph idx="4294967295" type="body"/>
          </p:nvPr>
        </p:nvSpPr>
        <p:spPr>
          <a:xfrm>
            <a:off x="457200" y="5334000"/>
            <a:ext cx="8229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flashing lights or flags on the sides of wide loads.</a:t>
            </a:r>
          </a:p>
        </p:txBody>
      </p:sp>
      <p:pic>
        <p:nvPicPr>
          <p:cNvPr id="530" name="Shape 53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524000"/>
            <a:ext cx="5851525" cy="368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could happen?</a:t>
            </a:r>
          </a:p>
        </p:txBody>
      </p:sp>
      <p:pic>
        <p:nvPicPr>
          <p:cNvPr id="536" name="Shape 53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200150"/>
            <a:ext cx="54102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Shape 537"/>
          <p:cNvSpPr txBox="1"/>
          <p:nvPr>
            <p:ph idx="4294967295" type="body"/>
          </p:nvPr>
        </p:nvSpPr>
        <p:spPr>
          <a:xfrm>
            <a:off x="685800" y="5181600"/>
            <a:ext cx="80010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SMV sign.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Consider ‘escort’ vehicles when transporting farm equipment on public highways.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Escort Vehicle</a:t>
            </a:r>
          </a:p>
        </p:txBody>
      </p:sp>
      <p:pic>
        <p:nvPicPr>
          <p:cNvPr id="543" name="Shape 5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143000"/>
            <a:ext cx="5714999" cy="4583112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/>
          <p:cNvSpPr txBox="1"/>
          <p:nvPr/>
        </p:nvSpPr>
        <p:spPr>
          <a:xfrm>
            <a:off x="1752600" y="6019800"/>
            <a:ext cx="5791200" cy="1158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Escort vehicle follows SMV with caution lights flashing.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type="ctrTitle"/>
          </p:nvPr>
        </p:nvSpPr>
        <p:spPr>
          <a:xfrm>
            <a:off x="685800" y="16922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Tractor Concern #4</a:t>
            </a:r>
          </a:p>
        </p:txBody>
      </p:sp>
      <p:sp>
        <p:nvSpPr>
          <p:cNvPr id="550" name="Shape 55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PTO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</a:t>
            </a:r>
          </a:p>
        </p:txBody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PTO?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</a:t>
            </a:r>
          </a:p>
        </p:txBody>
      </p:sp>
      <p:sp>
        <p:nvSpPr>
          <p:cNvPr id="562" name="Shape 562"/>
          <p:cNvSpPr txBox="1"/>
          <p:nvPr>
            <p:ph idx="1" type="body"/>
          </p:nvPr>
        </p:nvSpPr>
        <p:spPr>
          <a:xfrm>
            <a:off x="304800" y="1447800"/>
            <a:ext cx="8381999" cy="4683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Power Take Off - or PTO - transfers power from the tractor to another implement such as a grain auger, manure spreader, mower or feed grinder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power transfer system helped to revolutionize North American agriculture during the 1930s.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is also one of the oldest and most persistent hazards associated with farm machinery.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</a:t>
            </a:r>
          </a:p>
        </p:txBody>
      </p:sp>
      <p:sp>
        <p:nvSpPr>
          <p:cNvPr id="568" name="Shape 568"/>
          <p:cNvSpPr txBox="1"/>
          <p:nvPr>
            <p:ph idx="4294967295" type="body"/>
          </p:nvPr>
        </p:nvSpPr>
        <p:spPr>
          <a:xfrm>
            <a:off x="228600" y="1447800"/>
            <a:ext cx="38099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PTO supplies power from the tractor to operate farm equipment implements via a drive shaft</a:t>
            </a:r>
          </a:p>
        </p:txBody>
      </p:sp>
      <p:pic>
        <p:nvPicPr>
          <p:cNvPr id="569" name="Shape 56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1447800"/>
            <a:ext cx="4953000" cy="371475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570" name="Shape 570"/>
          <p:cNvSpPr/>
          <p:nvPr/>
        </p:nvSpPr>
        <p:spPr>
          <a:xfrm>
            <a:off x="3810000" y="3429000"/>
            <a:ext cx="3276600" cy="76199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76794" y="44473"/>
                </a:lnTo>
                <a:lnTo>
                  <a:pt x="120000" y="0"/>
                </a:lnTo>
              </a:path>
            </a:pathLst>
          </a:custGeom>
          <a:noFill/>
          <a:ln cap="flat" cmpd="sng" w="34925">
            <a:solidFill>
              <a:schemeClr val="dk1"/>
            </a:solidFill>
            <a:prstDash val="solid"/>
            <a:miter/>
            <a:headEnd len="med" w="med" type="none"/>
            <a:tailEnd len="lg" w="lg" type="triangl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Which occupations present the highest risk to workers?</a:t>
            </a:r>
            <a:b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60" name="Shape 160"/>
          <p:cNvSpPr txBox="1"/>
          <p:nvPr>
            <p:ph idx="4294967295" type="body"/>
          </p:nvPr>
        </p:nvSpPr>
        <p:spPr>
          <a:xfrm>
            <a:off x="457200" y="1600200"/>
            <a:ext cx="8229600" cy="2189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Agriculture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Mining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Construction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Health Care</a:t>
            </a:r>
          </a:p>
        </p:txBody>
      </p:sp>
      <p:sp>
        <p:nvSpPr>
          <p:cNvPr id="161" name="Shape 161"/>
          <p:cNvSpPr txBox="1"/>
          <p:nvPr>
            <p:ph idx="4294967295" type="body"/>
          </p:nvPr>
        </p:nvSpPr>
        <p:spPr>
          <a:xfrm>
            <a:off x="457200" y="3941762"/>
            <a:ext cx="8229600" cy="2189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PTOs on the Farm </a:t>
            </a:r>
            <a:b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PTOs Drive…</a:t>
            </a:r>
          </a:p>
        </p:txBody>
      </p:sp>
      <p:sp>
        <p:nvSpPr>
          <p:cNvPr id="576" name="Shape 576"/>
          <p:cNvSpPr txBox="1"/>
          <p:nvPr>
            <p:ph idx="4294967295" type="body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Pull behind equipment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Bush Hog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Baler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Spreaders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Planters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Harvesting equipment</a:t>
            </a:r>
          </a:p>
        </p:txBody>
      </p:sp>
      <p:sp>
        <p:nvSpPr>
          <p:cNvPr id="577" name="Shape 577"/>
          <p:cNvSpPr txBox="1"/>
          <p:nvPr>
            <p:ph idx="4294967295" type="body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1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Stationary equipment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Generator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Irrigation pump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Wood splitter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Augers to fill grain bins and silos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Feed Grinder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 Info</a:t>
            </a:r>
          </a:p>
        </p:txBody>
      </p:sp>
      <p:sp>
        <p:nvSpPr>
          <p:cNvPr id="583" name="Shape 583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PTOs operate by turning at speeds of 9 - 16 rotations per second.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1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speed and the device make the PTO very dangerous.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 Stub</a:t>
            </a:r>
          </a:p>
        </p:txBody>
      </p:sp>
      <p:pic>
        <p:nvPicPr>
          <p:cNvPr id="589" name="Shape 58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0987" y="1600200"/>
            <a:ext cx="6040436" cy="45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IID</a:t>
            </a:r>
          </a:p>
        </p:txBody>
      </p:sp>
      <p:sp>
        <p:nvSpPr>
          <p:cNvPr id="595" name="Shape 595"/>
          <p:cNvSpPr txBox="1"/>
          <p:nvPr>
            <p:ph idx="4294967295" type="body"/>
          </p:nvPr>
        </p:nvSpPr>
        <p:spPr>
          <a:xfrm>
            <a:off x="457200" y="1600200"/>
            <a:ext cx="31241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Implement Input Driveline (IID) connects to the PTO Stub</a:t>
            </a:r>
          </a:p>
        </p:txBody>
      </p:sp>
      <p:pic>
        <p:nvPicPr>
          <p:cNvPr id="596" name="Shape 59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2351086"/>
            <a:ext cx="480060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sz="44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IID</a:t>
            </a:r>
          </a:p>
        </p:txBody>
      </p:sp>
      <p:sp>
        <p:nvSpPr>
          <p:cNvPr id="602" name="Shape 602"/>
          <p:cNvSpPr txBox="1"/>
          <p:nvPr>
            <p:ph idx="4294967295" type="body"/>
          </p:nvPr>
        </p:nvSpPr>
        <p:spPr>
          <a:xfrm>
            <a:off x="457200" y="1600200"/>
            <a:ext cx="32003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IID connects the PTO Stub to an implement or other devise. </a:t>
            </a:r>
          </a:p>
        </p:txBody>
      </p:sp>
      <p:pic>
        <p:nvPicPr>
          <p:cNvPr id="603" name="Shape 60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2351086"/>
            <a:ext cx="49530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 Coupling</a:t>
            </a:r>
          </a:p>
        </p:txBody>
      </p:sp>
      <p:pic>
        <p:nvPicPr>
          <p:cNvPr id="609" name="Shape 60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887" y="1770061"/>
            <a:ext cx="8150224" cy="4189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 – Stationary Use</a:t>
            </a:r>
          </a:p>
        </p:txBody>
      </p:sp>
      <p:pic>
        <p:nvPicPr>
          <p:cNvPr id="615" name="Shape 6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087" y="1616075"/>
            <a:ext cx="79978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 Incidents</a:t>
            </a:r>
          </a:p>
        </p:txBody>
      </p:sp>
      <p:sp>
        <p:nvSpPr>
          <p:cNvPr id="621" name="Shape 621"/>
          <p:cNvSpPr txBox="1"/>
          <p:nvPr>
            <p:ph idx="1" type="body"/>
          </p:nvPr>
        </p:nvSpPr>
        <p:spPr>
          <a:xfrm>
            <a:off x="457200" y="1295400"/>
            <a:ext cx="8229600" cy="510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involve the tractor operator 78 percent of the time.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shielding was absent or damaged in 70 percent of the cases.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entanglement areas were at the PTO coupling, either at the tractor or implement connection just over 70 percent of the time.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stationary equipment, such as augers, elevators, post-hole diggers, and grain mixers were involved in 50 percent of the cases.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semi-stationary equipment, such as self unloading forage wagons and feed wagons, were involved in 28 percent of the cases.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nearly all incidents involving moving machinery, such as hay balers, manure spreaders, rotary mowers, etc., were non-moving at the time of the incident (the PTO was left engaged).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only four percent of the incidents involved no attached equipment. This means that the tractor PTO stub was the point of contact four percent of the time</a:t>
            </a:r>
            <a:r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</a:t>
            </a:r>
          </a:p>
        </p:txBody>
      </p:sp>
      <p:sp>
        <p:nvSpPr>
          <p:cNvPr id="627" name="Shape 627"/>
          <p:cNvSpPr txBox="1"/>
          <p:nvPr>
            <p:ph idx="4294967295" type="body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spinning motion of the PTO creates a ‘Wrapping Hazard’</a:t>
            </a:r>
          </a:p>
        </p:txBody>
      </p:sp>
      <p:pic>
        <p:nvPicPr>
          <p:cNvPr id="628" name="Shape 62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501900"/>
            <a:ext cx="4038599" cy="272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 Warning Sign</a:t>
            </a:r>
          </a:p>
        </p:txBody>
      </p:sp>
      <p:pic>
        <p:nvPicPr>
          <p:cNvPr id="634" name="Shape 6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905000"/>
            <a:ext cx="5867400" cy="4592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Risk Occupations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Agriculture and Mining have 22 deaths/100,000 workers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Agriculture includes Forestry and Commercial Fishing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 industries – 4 deaths/ 100,000 workers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Agriculture is 5 times the risk of other industries.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www.cdc.gov/niosh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Guards</a:t>
            </a:r>
          </a:p>
        </p:txBody>
      </p:sp>
      <p:sp>
        <p:nvSpPr>
          <p:cNvPr id="640" name="Shape 640"/>
          <p:cNvSpPr txBox="1"/>
          <p:nvPr>
            <p:ph idx="4294967295" type="body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PTO Guarding system includes: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master shield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Connection end shield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Driveline shield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Implement Input Connection shield</a:t>
            </a:r>
          </a:p>
        </p:txBody>
      </p:sp>
      <p:pic>
        <p:nvPicPr>
          <p:cNvPr id="641" name="Shape 64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2179636"/>
            <a:ext cx="4267199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Shape 64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68261"/>
            <a:ext cx="8610599" cy="6789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 Safety Practices</a:t>
            </a:r>
          </a:p>
        </p:txBody>
      </p:sp>
      <p:sp>
        <p:nvSpPr>
          <p:cNvPr id="652" name="Shape 652"/>
          <p:cNvSpPr txBox="1"/>
          <p:nvPr>
            <p:ph idx="1" type="body"/>
          </p:nvPr>
        </p:nvSpPr>
        <p:spPr>
          <a:xfrm>
            <a:off x="457200" y="12954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Keep PTO systems shielded and guarded.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Regularly test driveline guards by spinning or rotating them to ensure they have not become stuck to the shaft.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Disengage the PTO and shut off the tractor before dismounting to clean, repair, service, or adjust machinery.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Walk around tractors and machinery rather than stepping over a rotating shaft.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Reduce PTO shaft abuse by observing the following: avoid tight turns that pinch rotating shafts between the tractor and machine; engage power to the shaft gradually;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PTO Safety Reminders</a:t>
            </a:r>
          </a:p>
        </p:txBody>
      </p:sp>
      <p:pic>
        <p:nvPicPr>
          <p:cNvPr id="658" name="Shape 65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3325" y="1600200"/>
            <a:ext cx="2911474" cy="250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Shape 659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7800" y="4268787"/>
            <a:ext cx="5105399" cy="217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Shape 660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34000" y="1600200"/>
            <a:ext cx="3148012" cy="249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>
            <p:ph type="ctrTitle"/>
          </p:nvPr>
        </p:nvSpPr>
        <p:spPr>
          <a:xfrm>
            <a:off x="685800" y="16922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Farm Safety </a:t>
            </a:r>
            <a:br>
              <a:rPr b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666" name="Shape 66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Looking Forward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issues concerning Farm Safety in the future?</a:t>
            </a:r>
          </a:p>
        </p:txBody>
      </p:sp>
      <p:pic>
        <p:nvPicPr>
          <p:cNvPr id="672" name="Shape 67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470025"/>
            <a:ext cx="3352799" cy="230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Shape 673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5700" y="1543050"/>
            <a:ext cx="3492500" cy="224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Shape 674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3962400"/>
            <a:ext cx="3429000" cy="2392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Shape 675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3000" y="3986212"/>
            <a:ext cx="3505200" cy="24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this?</a:t>
            </a:r>
          </a:p>
        </p:txBody>
      </p:sp>
      <p:pic>
        <p:nvPicPr>
          <p:cNvPr id="681" name="Shape 68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600200"/>
            <a:ext cx="7434262" cy="495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Speed Tractors (Fastrac)</a:t>
            </a:r>
          </a:p>
        </p:txBody>
      </p:sp>
      <p:sp>
        <p:nvSpPr>
          <p:cNvPr id="687" name="Shape 687"/>
          <p:cNvSpPr txBox="1"/>
          <p:nvPr>
            <p:ph idx="4294967295" type="body"/>
          </p:nvPr>
        </p:nvSpPr>
        <p:spPr>
          <a:xfrm>
            <a:off x="457200" y="1600200"/>
            <a:ext cx="3276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Widely used in Europe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Europe has small farms connected by roads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 reach a highway speed of 45mph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88" name="Shape 68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2209800"/>
            <a:ext cx="5029199" cy="334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Farm Diversification</a:t>
            </a:r>
          </a:p>
        </p:txBody>
      </p:sp>
      <p:sp>
        <p:nvSpPr>
          <p:cNvPr id="694" name="Shape 694"/>
          <p:cNvSpPr txBox="1"/>
          <p:nvPr>
            <p:ph idx="4294967295" type="body"/>
          </p:nvPr>
        </p:nvSpPr>
        <p:spPr>
          <a:xfrm>
            <a:off x="457200" y="1600200"/>
            <a:ext cx="3657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Growing a different crop means using new equipment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95" name="Shape 69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2133600"/>
            <a:ext cx="4610100" cy="345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10-2 People</a:t>
            </a:r>
          </a:p>
        </p:txBody>
      </p:sp>
      <p:sp>
        <p:nvSpPr>
          <p:cNvPr id="701" name="Shape 701"/>
          <p:cNvSpPr txBox="1"/>
          <p:nvPr>
            <p:ph idx="4294967295" type="body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Term used for urbanites that move to a rural  setting.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Often set up a ‘hobby’ farm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Have no previous experience with farm equipment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Own 10 acres of land and 2 horses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02" name="Shape 70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1143000"/>
            <a:ext cx="3352799" cy="206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Shape 703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3276600"/>
            <a:ext cx="4291011" cy="3217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575"/>
            <a:ext cx="9144000" cy="682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>
            <p:ph idx="4294967295"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Migrant Labor Force</a:t>
            </a:r>
          </a:p>
        </p:txBody>
      </p:sp>
      <p:sp>
        <p:nvSpPr>
          <p:cNvPr id="709" name="Shape 709"/>
          <p:cNvSpPr txBox="1"/>
          <p:nvPr>
            <p:ph idx="4294967295" type="body"/>
          </p:nvPr>
        </p:nvSpPr>
        <p:spPr>
          <a:xfrm>
            <a:off x="228600" y="1600200"/>
            <a:ext cx="34290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need for migrant labor in agriculture is increasing.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Migrant workers are often not provided safety training.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59999"/>
              <a:buFont typeface="Noto Sans Symbols"/>
              <a:buChar char="■"/>
            </a:pP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Language barrier is a problem. </a:t>
            </a:r>
          </a:p>
        </p:txBody>
      </p:sp>
      <p:pic>
        <p:nvPicPr>
          <p:cNvPr id="710" name="Shape 710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2057400"/>
            <a:ext cx="5124450" cy="34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Aging Farmers</a:t>
            </a:r>
          </a:p>
        </p:txBody>
      </p:sp>
      <p:sp>
        <p:nvSpPr>
          <p:cNvPr id="716" name="Shape 716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Farmers aged 75 and older are more than twice as likely to die on the job than their younger counterparts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Farmers over age 75 had a death rate of 57 per 100,000, compared to an overall death rate of 21 per 100,000 for all agricultural workers.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National Institute for Occupational Safety and Health (NIOSH)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 Questions</a:t>
            </a:r>
          </a:p>
        </p:txBody>
      </p:sp>
      <p:sp>
        <p:nvSpPr>
          <p:cNvPr id="722" name="Shape 722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are the most dangerous occupations?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are the four main areas of concern related to tractor safety?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are ROPS?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PTO?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/>
          <p:nvPr>
            <p:ph type="ctrTitle"/>
          </p:nvPr>
        </p:nvSpPr>
        <p:spPr>
          <a:xfrm>
            <a:off x="685800" y="16922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Safety Photos for Discussion</a:t>
            </a:r>
          </a:p>
        </p:txBody>
      </p:sp>
      <p:sp>
        <p:nvSpPr>
          <p:cNvPr id="728" name="Shape 72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4" name="Shape 7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676400"/>
            <a:ext cx="6877050" cy="4973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0" name="Shape 7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455737"/>
            <a:ext cx="5172075" cy="504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6" name="Shape 7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758950"/>
            <a:ext cx="6524625" cy="477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2" name="Shape 7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0761" y="1447800"/>
            <a:ext cx="4745036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8" name="Shape 7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057400"/>
            <a:ext cx="7524749" cy="41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4" name="Shape 7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981200"/>
            <a:ext cx="8086724" cy="419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Causes of Deaths on Farms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Machinery (mainly tractors)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Being struck by objects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Falls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Drowning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Animals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0" name="Shape 7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939925"/>
            <a:ext cx="7843837" cy="427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6" name="Shape 7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543050"/>
            <a:ext cx="6343650" cy="51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2" name="Shape 7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377950"/>
            <a:ext cx="6705599" cy="5338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8" name="Shape 78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447800"/>
            <a:ext cx="5943599" cy="509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/>
          <p:nvPr>
            <p:ph type="ctrTitle"/>
          </p:nvPr>
        </p:nvSpPr>
        <p:spPr>
          <a:xfrm>
            <a:off x="685800" y="16922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Farm Safety Review</a:t>
            </a:r>
          </a:p>
        </p:txBody>
      </p:sp>
      <p:sp>
        <p:nvSpPr>
          <p:cNvPr id="794" name="Shape 794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Avoid Rollovers</a:t>
            </a:r>
          </a:p>
        </p:txBody>
      </p:sp>
      <p:pic>
        <p:nvPicPr>
          <p:cNvPr id="800" name="Shape 80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398587"/>
            <a:ext cx="7391399" cy="5459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Avoid Rollovers</a:t>
            </a:r>
          </a:p>
        </p:txBody>
      </p:sp>
      <p:pic>
        <p:nvPicPr>
          <p:cNvPr id="806" name="Shape 80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403350"/>
            <a:ext cx="7391399" cy="54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Avoid Rollovers</a:t>
            </a:r>
          </a:p>
        </p:txBody>
      </p:sp>
      <p:pic>
        <p:nvPicPr>
          <p:cNvPr id="812" name="Shape 8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530350"/>
            <a:ext cx="7143749" cy="532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Avoid Rollovers</a:t>
            </a:r>
          </a:p>
        </p:txBody>
      </p:sp>
      <p:pic>
        <p:nvPicPr>
          <p:cNvPr id="818" name="Shape 8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419225"/>
            <a:ext cx="7215187" cy="543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100000">
              <a:srgbClr val="004285"/>
            </a:gs>
          </a:gsLst>
          <a:lin ang="5400000" scaled="0"/>
        </a:gra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Avoid Runovers</a:t>
            </a:r>
          </a:p>
        </p:txBody>
      </p:sp>
      <p:pic>
        <p:nvPicPr>
          <p:cNvPr id="824" name="Shape 8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416050"/>
            <a:ext cx="7286624" cy="544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lobe">
  <a:themeElements>
    <a:clrScheme name="default">
      <a:dk1>
        <a:srgbClr val="FFFFFF"/>
      </a:dk1>
      <a:lt1>
        <a:srgbClr val="0066CC"/>
      </a:lt1>
      <a:dk2>
        <a:srgbClr val="CCECFF"/>
      </a:dk2>
      <a:lt2>
        <a:srgbClr val="003B76"/>
      </a:lt2>
      <a:accent1>
        <a:srgbClr val="33CCCC"/>
      </a:accent1>
      <a:accent2>
        <a:srgbClr val="66CCFF"/>
      </a:accent2>
      <a:accent3>
        <a:srgbClr val="0066CC"/>
      </a:accent3>
      <a:accent4>
        <a:srgbClr val="33CCCC"/>
      </a:accent4>
      <a:accent5>
        <a:srgbClr val="66CCFF"/>
      </a:accent5>
      <a:accent6>
        <a:srgbClr val="0066CC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