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3pPr>
            <a:lvl4pPr indent="0" lvl="3" marL="13716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4pPr>
            <a:lvl5pPr indent="0" lvl="4" marL="18288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75" name="Shape 1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182" name="Shape 1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83" name="Shape 18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2400" u="none" cap="none" strike="noStrike">
                <a:solidFill>
                  <a:schemeClr val="dk1"/>
                </a:solidFill>
                <a:latin typeface="Times New Roman"/>
                <a:ea typeface="Times New Roman"/>
                <a:cs typeface="Times New Roman"/>
                <a:sym typeface="Times New Roman"/>
              </a:rPr>
              <a:t>--Lismer’s consuming interest in texture and in nature caused Lismer to return with his family summer after</a:t>
            </a:r>
          </a:p>
          <a:p>
            <a:pPr indent="0" lvl="0" marL="0" marR="0" rtl="0" algn="l">
              <a:spcBef>
                <a:spcPts val="0"/>
              </a:spcBef>
              <a:spcAft>
                <a:spcPts val="0"/>
              </a:spcAft>
              <a:buSzPct val="25000"/>
              <a:buNone/>
            </a:pPr>
            <a:r>
              <a:rPr b="0" i="0" lang="en-US" sz="2400" u="none" cap="none" strike="noStrike">
                <a:solidFill>
                  <a:schemeClr val="dk1"/>
                </a:solidFill>
                <a:latin typeface="Times New Roman"/>
                <a:ea typeface="Times New Roman"/>
                <a:cs typeface="Times New Roman"/>
                <a:sym typeface="Times New Roman"/>
              </a:rPr>
              <a:t>Summer to McGregor Bay to seach out the lichen patterened rocks and tangled undergrowth</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--Lismer is said to be a brilliant and happy man, the eternal optimist, who justified faith in life through his long career of giving and sharing. Through his paintings we continue to share his happiness and love of nature. </a:t>
            </a: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00" name="Shape 2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207" name="Shape 2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08" name="Shape 20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2400" u="none" cap="none" strike="noStrike">
                <a:solidFill>
                  <a:schemeClr val="dk1"/>
                </a:solidFill>
                <a:latin typeface="Times New Roman"/>
                <a:ea typeface="Times New Roman"/>
                <a:cs typeface="Times New Roman"/>
                <a:sym typeface="Times New Roman"/>
              </a:rPr>
              <a:t>Long after the Group disbanded, Harris continued to grow and change as a painter, moving eventually into art deco and pure abstraction. He was also a talented ceramicist, and in 1922 he published a volume of poems.</a:t>
            </a: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25" name="Shape 2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33" name="Shape 23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verdana"/>
                <a:ea typeface="verdana"/>
                <a:cs typeface="verdana"/>
                <a:sym typeface="verdana"/>
              </a:rPr>
              <a:t>His paintings from those years express a strong decorative interpretation of the landscape. In later years, the artist's style became more realistic and revealed a strong fascination with the qualities of light</a:t>
            </a: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3" name="Shape 9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The story of the Group of Seven Artists began in the early 1900s when several Canadian Artists began noticing a similarity in style.</a:t>
            </a:r>
          </a:p>
          <a:p>
            <a:pPr indent="0" lvl="0" marL="0" marR="0" rtl="0" algn="l">
              <a:spcBef>
                <a:spcPts val="360"/>
              </a:spcBef>
              <a:spcAft>
                <a:spcPts val="0"/>
              </a:spcAft>
              <a:buSzPct val="25000"/>
              <a:buNone/>
            </a:pPr>
            <a:r>
              <a:rPr b="1" i="0" lang="en-US" sz="1200" u="none" cap="none" strike="noStrike">
                <a:solidFill>
                  <a:srgbClr val="FFFFFF"/>
                </a:solidFill>
                <a:latin typeface="Arial"/>
                <a:ea typeface="Arial"/>
                <a:cs typeface="Arial"/>
                <a:sym typeface="Arial"/>
              </a:rPr>
              <a:t>They were all friends who believed that the true spirit of Canada could be found in its northern landscape. It was the</a:t>
            </a:r>
          </a:p>
          <a:p>
            <a:pPr indent="0" lvl="0" marL="0" marR="0" rtl="0" algn="l">
              <a:spcBef>
                <a:spcPts val="360"/>
              </a:spcBef>
              <a:spcAft>
                <a:spcPts val="0"/>
              </a:spcAft>
              <a:buSzPct val="25000"/>
              <a:buNone/>
            </a:pPr>
            <a:r>
              <a:rPr b="1" i="0" lang="en-US" sz="1200" u="none" cap="none" strike="noStrike">
                <a:solidFill>
                  <a:srgbClr val="FFFFFF"/>
                </a:solidFill>
                <a:latin typeface="Arial"/>
                <a:ea typeface="Arial"/>
                <a:cs typeface="Arial"/>
                <a:sym typeface="Arial"/>
              </a:rPr>
              <a:t>turn of another century, around 1911, when the group began sketching and painting together. Canadian art at that time</a:t>
            </a:r>
          </a:p>
          <a:p>
            <a:pPr indent="0" lvl="0" marL="0" marR="0" rtl="0" algn="l">
              <a:spcBef>
                <a:spcPts val="360"/>
              </a:spcBef>
              <a:spcAft>
                <a:spcPts val="0"/>
              </a:spcAft>
              <a:buSzPct val="25000"/>
              <a:buNone/>
            </a:pPr>
            <a:r>
              <a:rPr b="1" i="0" lang="en-US" sz="1200" u="none" cap="none" strike="noStrike">
                <a:solidFill>
                  <a:srgbClr val="FFFFFF"/>
                </a:solidFill>
                <a:latin typeface="Arial"/>
                <a:ea typeface="Arial"/>
                <a:cs typeface="Arial"/>
                <a:sym typeface="Arial"/>
              </a:rPr>
              <a:t>was greatly influenced by European tradition. Canadian artists that ran afoul of tradition were largely overlooked by</a:t>
            </a:r>
          </a:p>
          <a:p>
            <a:pPr indent="0" lvl="0" marL="0" marR="0" rtl="0" algn="l">
              <a:spcBef>
                <a:spcPts val="360"/>
              </a:spcBef>
              <a:spcAft>
                <a:spcPts val="0"/>
              </a:spcAft>
              <a:buSzPct val="25000"/>
              <a:buNone/>
            </a:pPr>
            <a:r>
              <a:rPr b="1" i="0" lang="en-US" sz="1200" u="none" cap="none" strike="noStrike">
                <a:solidFill>
                  <a:srgbClr val="FFFFFF"/>
                </a:solidFill>
                <a:latin typeface="Arial"/>
                <a:ea typeface="Arial"/>
                <a:cs typeface="Arial"/>
                <a:sym typeface="Arial"/>
              </a:rPr>
              <a:t>the critics and found little, or no, market for their paintings.</a:t>
            </a: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50" name="Shape 2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65" name="Shape 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74" name="Shape 2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82" name="Shape 28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290" name="Shape 2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91" name="Shape 29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rgbClr val="DAD8D8"/>
                </a:solidFill>
                <a:latin typeface="verdana"/>
                <a:ea typeface="verdana"/>
                <a:cs typeface="verdana"/>
                <a:sym typeface="verdana"/>
              </a:rPr>
              <a:t>Varley, in common with most Post-Impressionist artists, believed in addressing the landscape directly, and he found a rich source of inspiration at his doorstep</a:t>
            </a:r>
          </a:p>
          <a:p>
            <a:pPr indent="0" lvl="0" marL="0" marR="0" rtl="0" algn="l">
              <a:spcBef>
                <a:spcPts val="360"/>
              </a:spcBef>
              <a:spcAft>
                <a:spcPts val="0"/>
              </a:spcAft>
              <a:buSzPct val="25000"/>
              <a:buNone/>
            </a:pPr>
            <a:r>
              <a:rPr b="0" i="0" lang="en-US" sz="1200" u="none" cap="none" strike="noStrike">
                <a:solidFill>
                  <a:srgbClr val="DAD8D8"/>
                </a:solidFill>
                <a:latin typeface="verdana"/>
                <a:ea typeface="verdana"/>
                <a:cs typeface="verdana"/>
                <a:sym typeface="verdana"/>
              </a:rPr>
              <a:t>Varley moved beyond immediate representations of the landscape to images which suggest his own spiritual journey. In its audacious lack of definition in the middle ground and remarkable sensitivity to colour with an extremely close harmonic range</a:t>
            </a: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01" name="Shape 30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During the spring of 1917, tragedy struck the group as Tom Thomson drowned in Algonquin Park's Canoe Lake. This tragedy shocked the Group, and questions were raised about the suspicious circumstances surrounding the drowning</a:t>
            </a:r>
            <a:r>
              <a:rPr b="0" i="0" lang="en-US" sz="1200" u="none" cap="none" strike="noStrike">
                <a:solidFill>
                  <a:schemeClr val="dk1"/>
                </a:solidFill>
                <a:latin typeface="Times New Roman"/>
                <a:ea typeface="Times New Roman"/>
                <a:cs typeface="Times New Roman"/>
                <a:sym typeface="Times New Roman"/>
              </a:rPr>
              <a:t> </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-NOTE: Tom Thomson therefore was never really a member of the Group of Seven. </a:t>
            </a: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311" name="Shape 3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12" name="Shape 31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More work done by Tom Thomson</a:t>
            </a:r>
          </a:p>
          <a:p>
            <a:pPr indent="0" lvl="0" marL="0" marR="0" rtl="0" algn="l">
              <a:spcBef>
                <a:spcPts val="360"/>
              </a:spcBef>
              <a:spcAft>
                <a:spcPts val="0"/>
              </a:spcAft>
              <a:buSzPct val="25000"/>
              <a:buNone/>
            </a:pPr>
            <a:r>
              <a:rPr b="1" i="0" lang="en-US" sz="1200" u="sng" cap="none" strike="noStrike">
                <a:solidFill>
                  <a:schemeClr val="dk1"/>
                </a:solidFill>
                <a:latin typeface="Times New Roman"/>
                <a:ea typeface="Times New Roman"/>
                <a:cs typeface="Times New Roman"/>
                <a:sym typeface="Times New Roman"/>
              </a:rPr>
              <a:t>QUESTION: by looking at his work, how is it distinctively Canadian? </a:t>
            </a:r>
          </a:p>
          <a:p>
            <a:pPr indent="0" lvl="0" marL="0" marR="0" rtl="0" algn="l">
              <a:spcBef>
                <a:spcPts val="360"/>
              </a:spcBef>
              <a:spcAft>
                <a:spcPts val="0"/>
              </a:spcAft>
              <a:buSzPct val="25000"/>
              <a:buNone/>
            </a:pPr>
            <a:r>
              <a:rPr b="1" i="0" lang="en-US" sz="1200" u="sng" cap="none" strike="noStrike">
                <a:solidFill>
                  <a:schemeClr val="dk1"/>
                </a:solidFill>
                <a:latin typeface="Times New Roman"/>
                <a:ea typeface="Times New Roman"/>
                <a:cs typeface="Times New Roman"/>
                <a:sym typeface="Times New Roman"/>
              </a:rPr>
              <a:t>How does his work look like the Group of Seven?</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-How is his work different from the Group of Seven</a:t>
            </a: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22" name="Shape 3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30" name="Shape 33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The Group of Seven: Actually LOOKED at Nature to Create art. </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QUESTION: What type of emotions and feelings does this painting convey?</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-talk about light, dark</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-how does this painting make you feel?</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-can you see how there is a relationship between art and nature? How so? With some examples. </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-Is this a naturalistic imitation of nature? Or does it express the artists feelings about nature?</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-What do you think the artist was feeling at the time he was painting this?</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-Describe the scene…is is a happy day? (sun shining, blue sky)</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-do you think this is a real place? Why do you think that?</a:t>
            </a: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1" name="Shape 10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200" u="none" cap="none" strike="noStrike">
                <a:solidFill>
                  <a:srgbClr val="FFFFFF"/>
                </a:solidFill>
                <a:latin typeface="Arial"/>
                <a:ea typeface="Arial"/>
                <a:cs typeface="Arial"/>
                <a:sym typeface="Arial"/>
              </a:rPr>
              <a:t>Their names were Franklin Carmichael, Lawren Harris, Alexander Young Jackson, Frank Johnston, Arthur Lismer, J.E.H. MacDonald</a:t>
            </a:r>
          </a:p>
          <a:p>
            <a:pPr indent="0" lvl="0" marL="0" marR="0" rtl="0" algn="l">
              <a:spcBef>
                <a:spcPts val="360"/>
              </a:spcBef>
              <a:spcAft>
                <a:spcPts val="0"/>
              </a:spcAft>
              <a:buSzPct val="25000"/>
              <a:buNone/>
            </a:pPr>
            <a:r>
              <a:rPr b="1" i="0" lang="en-US" sz="1200" u="none" cap="none" strike="noStrike">
                <a:solidFill>
                  <a:srgbClr val="FFFFFF"/>
                </a:solidFill>
                <a:latin typeface="Arial"/>
                <a:ea typeface="Arial"/>
                <a:cs typeface="Arial"/>
                <a:sym typeface="Arial"/>
              </a:rPr>
              <a:t>and Frederick Varley</a:t>
            </a:r>
          </a:p>
          <a:p>
            <a:pPr indent="0" lvl="0" marL="0" marR="0" rtl="0" algn="l">
              <a:spcBef>
                <a:spcPts val="360"/>
              </a:spcBef>
              <a:spcAft>
                <a:spcPts val="0"/>
              </a:spcAft>
              <a:buSzPct val="25000"/>
              <a:buNone/>
            </a:pPr>
            <a:r>
              <a:rPr b="1" i="0" lang="en-US" sz="1200" u="none" cap="none" strike="noStrike">
                <a:solidFill>
                  <a:srgbClr val="FFFFFF"/>
                </a:solidFill>
                <a:latin typeface="Arial"/>
                <a:ea typeface="Arial"/>
                <a:cs typeface="Arial"/>
                <a:sym typeface="Arial"/>
              </a:rPr>
              <a:t>With the exception of Lawren Harris who came from a wealthy background and did not need to be gainfully employed, they were, in the beginning, all commercial artists who in their spare time enjoyed painting.</a:t>
            </a: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338" name="Shape 3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39" name="Shape 33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During the 1920s, the group established itself as uniquely Canadian in style. </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As their popularity grew, the group began travelling across Canada, a task not taken to lightly in those early days. </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They are historically recognized as the first group of European descent to capture the feel of the Arctic on canvas.</a:t>
            </a:r>
          </a:p>
          <a:p>
            <a:pPr indent="0" lvl="0" marL="0" marR="0" rtl="0" algn="l">
              <a:spcBef>
                <a:spcPts val="360"/>
              </a:spcBef>
              <a:spcAft>
                <a:spcPts val="0"/>
              </a:spcAft>
              <a:buSzPct val="25000"/>
              <a:buNone/>
            </a:pPr>
            <a:r>
              <a:rPr b="1" i="0" lang="en-US" sz="1200" u="sng" cap="none" strike="noStrike">
                <a:solidFill>
                  <a:schemeClr val="dk1"/>
                </a:solidFill>
                <a:latin typeface="Arial"/>
                <a:ea typeface="Arial"/>
                <a:cs typeface="Arial"/>
                <a:sym typeface="Arial"/>
              </a:rPr>
              <a:t>-What does it mean to have a uniquely Canadian style??</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-discuss the characteristics</a:t>
            </a: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347" name="Shape 3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48" name="Shape 34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Discuss what the characteristics of the style of the Group of Seven. </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RIGHT IMAGE: by Lawren Harris</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LEFT IMAGE: grad student influenced by Group of Seven. </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-colour, blending, shapes of the trees, naturalistic, shapes, ‘view of nature’</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-evoke feeling and expression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355" name="Shape 3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56" name="Shape 35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LEFT: by Lawren Harris</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RIGHT: Pastel drawing from a Grade 9 student.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363" name="Shape 3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64" name="Shape 36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371" name="Shape 3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72" name="Shape 37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-Carr studied art in San Francisco and England and visited France in 1910-11, but it was in the remote native Indian villages of her home province that she found creative inspiration. </a:t>
            </a: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381" name="Shape 3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82" name="Shape 38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-painted the skies, forests and Native Indian cultures of the Pacific Northwest in a style noted for its intense energy and shimmering light.</a:t>
            </a:r>
          </a:p>
          <a:p>
            <a:pPr indent="0" lvl="0" marL="0" marR="0" rtl="0" algn="l">
              <a:spcBef>
                <a:spcPts val="360"/>
              </a:spcBef>
              <a:spcAft>
                <a:spcPts val="0"/>
              </a:spcAft>
              <a:buSzPct val="25000"/>
              <a:buNone/>
            </a:pPr>
            <a:r>
              <a:rPr b="0" i="0" lang="en-US" sz="1200" u="none" cap="none" strike="noStrike">
                <a:solidFill>
                  <a:srgbClr val="333366"/>
                </a:solidFill>
                <a:latin typeface="Times New Roman"/>
                <a:ea typeface="Times New Roman"/>
                <a:cs typeface="Times New Roman"/>
                <a:sym typeface="Times New Roman"/>
              </a:rPr>
              <a:t>-The 2 main themes of her work, native and nature</a:t>
            </a:r>
          </a:p>
          <a:p>
            <a:pPr indent="0" lvl="0" marL="0" marR="0" rtl="0" algn="l">
              <a:spcBef>
                <a:spcPts val="360"/>
              </a:spcBef>
              <a:spcAft>
                <a:spcPts val="0"/>
              </a:spcAft>
              <a:buSzPct val="25000"/>
              <a:buNone/>
            </a:pPr>
            <a:r>
              <a:rPr b="0" i="0" lang="en-US" sz="1200" u="none" cap="none" strike="noStrike">
                <a:solidFill>
                  <a:srgbClr val="333366"/>
                </a:solidFill>
                <a:latin typeface="Times New Roman"/>
                <a:ea typeface="Times New Roman"/>
                <a:cs typeface="Times New Roman"/>
                <a:sym typeface="Times New Roman"/>
              </a:rPr>
              <a:t>-</a:t>
            </a:r>
            <a:r>
              <a:rPr b="0" i="0" lang="en-US" sz="1200" u="none" cap="none" strike="noStrike">
                <a:solidFill>
                  <a:schemeClr val="dk1"/>
                </a:solidFill>
                <a:latin typeface="Times New Roman"/>
                <a:ea typeface="Times New Roman"/>
                <a:cs typeface="Times New Roman"/>
                <a:sym typeface="Times New Roman"/>
              </a:rPr>
              <a:t>-</a:t>
            </a:r>
            <a:r>
              <a:rPr b="0" i="0" lang="en-US" sz="1200" u="none" cap="none" strike="noStrike">
                <a:solidFill>
                  <a:srgbClr val="333366"/>
                </a:solidFill>
                <a:latin typeface="Times New Roman"/>
                <a:ea typeface="Times New Roman"/>
                <a:cs typeface="Times New Roman"/>
                <a:sym typeface="Times New Roman"/>
              </a:rPr>
              <a:t>Their paintings of the rugged landscape of northern Canada impressed her mightily, as did their avowed intention to produce a distinctly Canadian art. </a:t>
            </a: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spcBef>
                <a:spcPts val="360"/>
              </a:spcBef>
              <a:spcAft>
                <a:spcPts val="0"/>
              </a:spcAft>
              <a:buSzPct val="25000"/>
              <a:buNone/>
            </a:pPr>
            <a:r>
              <a:t/>
            </a:r>
            <a:endParaRPr b="0" i="0" sz="1200" u="none" cap="none" strike="noStrike">
              <a:solidFill>
                <a:srgbClr val="333366"/>
              </a:solidFill>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391" name="Shape 3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92" name="Shape 39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200" u="sng" cap="none" strike="noStrike">
                <a:solidFill>
                  <a:schemeClr val="dk1"/>
                </a:solidFill>
                <a:latin typeface="Times New Roman"/>
                <a:ea typeface="Times New Roman"/>
                <a:cs typeface="Times New Roman"/>
                <a:sym typeface="Times New Roman"/>
              </a:rPr>
              <a:t>QUESTION: by looking at her work, how is it distinctively Canadian? </a:t>
            </a:r>
          </a:p>
          <a:p>
            <a:pPr indent="0" lvl="0" marL="0" marR="0" rtl="0" algn="l">
              <a:spcBef>
                <a:spcPts val="360"/>
              </a:spcBef>
              <a:spcAft>
                <a:spcPts val="0"/>
              </a:spcAft>
              <a:buSzPct val="25000"/>
              <a:buNone/>
            </a:pPr>
            <a:r>
              <a:rPr b="1" i="0" lang="en-US" sz="1200" u="sng" cap="none" strike="noStrike">
                <a:solidFill>
                  <a:schemeClr val="dk1"/>
                </a:solidFill>
                <a:latin typeface="Times New Roman"/>
                <a:ea typeface="Times New Roman"/>
                <a:cs typeface="Times New Roman"/>
                <a:sym typeface="Times New Roman"/>
              </a:rPr>
              <a:t>How does her work look like the Group of Seven?</a:t>
            </a:r>
          </a:p>
          <a:p>
            <a:pPr indent="0" lvl="0" marL="0" marR="0" rtl="0" algn="l">
              <a:spcBef>
                <a:spcPts val="36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-How is her work different from the Group of Seven</a:t>
            </a: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99" name="Shape 3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107" name="Shape 1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8" name="Shape 10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These are the 7 members. Students should write them down. We will talk about them in depth in the next few slides. </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QUESTION TO THE CLASS: Do you see how all 7 paintings look similar? Name/ List some things you see that are in all the paintings..</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-subject matter, trees, outside, water, landscape, view point, seems like they are painting from what they see. </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-colours, natural, bright,</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-thick paint, texture, attention to detail, shapes, areas of colour, blending, chunky, very specific placement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50" name="Shape 1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58" name="Shape 15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2400" u="none" cap="none" strike="noStrike">
                <a:solidFill>
                  <a:schemeClr val="dk1"/>
                </a:solidFill>
                <a:latin typeface="Times New Roman"/>
                <a:ea typeface="Times New Roman"/>
                <a:cs typeface="Times New Roman"/>
                <a:sym typeface="Times New Roman"/>
              </a:rPr>
              <a:t>Alexander Young Jackson was the bachelor and  Explorer-naturalist of the Group of Seven. Proficient in the use of the canoe and an able outdoors person Jackson traveled across Canada sketching and painting the northern landscape</a:t>
            </a:r>
          </a:p>
          <a:p>
            <a:pPr indent="0" lvl="0" marL="0" marR="0" rtl="0" algn="l">
              <a:spcBef>
                <a:spcPts val="0"/>
              </a:spcBef>
              <a:spcAft>
                <a:spcPts val="0"/>
              </a:spcAft>
              <a:buSzPct val="25000"/>
              <a:buNone/>
            </a:pPr>
            <a:r>
              <a:rPr b="0" i="0" lang="en-US" sz="2400" u="none" cap="none" strike="noStrike">
                <a:solidFill>
                  <a:schemeClr val="dk1"/>
                </a:solidFill>
                <a:latin typeface="Times New Roman"/>
                <a:ea typeface="Times New Roman"/>
                <a:cs typeface="Times New Roman"/>
                <a:sym typeface="Times New Roman"/>
              </a:rPr>
              <a:t>A founding member of the Group of Seven, Jackson work and personality were immensely popular. He was very much a romantic whose main concern was to reveal Canada to Canadians. </a:t>
            </a:r>
          </a:p>
          <a:p>
            <a:pPr indent="0" lvl="0" marL="0" marR="0" rtl="0" algn="l">
              <a:spcBef>
                <a:spcPts val="0"/>
              </a:spcBef>
              <a:spcAft>
                <a:spcPts val="0"/>
              </a:spcAft>
              <a:buSzPct val="25000"/>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spcBef>
                <a:spcPts val="36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ctr">
              <a:spcBef>
                <a:spcPts val="560"/>
              </a:spcBef>
              <a:spcAft>
                <a:spcPts val="0"/>
              </a:spcAft>
              <a:buClr>
                <a:schemeClr val="dk1"/>
              </a:buClr>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ctr">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19" name="Shape 1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20" name="Shape 2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74" name="Shape 74"/>
          <p:cNvSpPr txBox="1"/>
          <p:nvPr>
            <p:ph idx="1" type="body"/>
          </p:nvPr>
        </p:nvSpPr>
        <p:spPr>
          <a:xfrm rot="5400000">
            <a:off x="2514599" y="152399"/>
            <a:ext cx="4114800" cy="77724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5" name="Shape 75"/>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76" name="Shape 76"/>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743450" y="2381249"/>
            <a:ext cx="5486399" cy="19431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80" name="Shape 80"/>
          <p:cNvSpPr txBox="1"/>
          <p:nvPr>
            <p:ph idx="1" type="body"/>
          </p:nvPr>
        </p:nvSpPr>
        <p:spPr>
          <a:xfrm rot="5400000">
            <a:off x="781050" y="514349"/>
            <a:ext cx="5486399" cy="56769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1" name="Shape 81"/>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82" name="Shape 82"/>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83" name="Shape 83"/>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x="0" y="0"/>
          <a:ext cx="0" cy="0"/>
          <a:chOff x="0" y="0"/>
          <a:chExt cx="0" cy="0"/>
        </a:xfrm>
      </p:grpSpPr>
      <p:sp>
        <p:nvSpPr>
          <p:cNvPr id="22" name="Shape 2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23" name="Shape 2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7" name="Shape 27"/>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28" name="Shape 28"/>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29" name="Shape 29"/>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0" name="Shape 30"/>
        <p:cNvGrpSpPr/>
        <p:nvPr/>
      </p:nvGrpSpPr>
      <p:grpSpPr>
        <a:xfrm>
          <a:off x="0" y="0"/>
          <a:ext cx="0" cy="0"/>
          <a:chOff x="0" y="0"/>
          <a:chExt cx="0" cy="0"/>
        </a:xfrm>
      </p:grpSpPr>
      <p:sp>
        <p:nvSpPr>
          <p:cNvPr id="31" name="Shape 31"/>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32" name="Shape 32"/>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33" name="Shape 33"/>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34" name="Shape 34"/>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35" name="Shape 35"/>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6" name="Shape 36"/>
        <p:cNvGrpSpPr/>
        <p:nvPr/>
      </p:nvGrpSpPr>
      <p:grpSpPr>
        <a:xfrm>
          <a:off x="0" y="0"/>
          <a:ext cx="0" cy="0"/>
          <a:chOff x="0" y="0"/>
          <a:chExt cx="0" cy="0"/>
        </a:xfrm>
      </p:grpSpPr>
      <p:sp>
        <p:nvSpPr>
          <p:cNvPr id="37" name="Shape 37"/>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38" name="Shape 3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Clr>
                <a:schemeClr val="dk1"/>
              </a:buClr>
              <a:buFont typeface="Times New Roman"/>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3pPr>
            <a:lvl4pPr indent="0" lvl="3" marL="1371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18288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22860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27432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32004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3657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39" name="Shape 39"/>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40" name="Shape 40"/>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41" name="Shape 41"/>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2" name="Shape 42"/>
        <p:cNvGrpSpPr/>
        <p:nvPr/>
      </p:nvGrpSpPr>
      <p:grpSpPr>
        <a:xfrm>
          <a:off x="0" y="0"/>
          <a:ext cx="0" cy="0"/>
          <a:chOff x="0" y="0"/>
          <a:chExt cx="0" cy="0"/>
        </a:xfrm>
      </p:grpSpPr>
      <p:sp>
        <p:nvSpPr>
          <p:cNvPr id="43" name="Shape 43"/>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4" name="Shape 44"/>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133350" lvl="1" marL="74295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101600" lvl="2" marL="1143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5" name="Shape 45"/>
          <p:cNvSpPr txBox="1"/>
          <p:nvPr>
            <p:ph idx="2" type="body"/>
          </p:nvPr>
        </p:nvSpPr>
        <p:spPr>
          <a:xfrm>
            <a:off x="4648200" y="1981200"/>
            <a:ext cx="3809999" cy="41148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133350" lvl="1" marL="74295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101600" lvl="2" marL="1143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6" name="Shape 46"/>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47" name="Shape 47"/>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48" name="Shape 48"/>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51" name="Shape 51"/>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52" name="Shape 52"/>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158750" lvl="1" marL="74295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114300" lvl="2" marL="1143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53" name="Shape 53"/>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54" name="Shape 54"/>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158750" lvl="1" marL="74295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114300" lvl="2" marL="1143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55" name="Shape 55"/>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56" name="Shape 56"/>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57" name="Shape 57"/>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62" name="Shape 6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63" name="Shape 6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l">
              <a:spcBef>
                <a:spcPts val="560"/>
              </a:spcBef>
              <a:spcAft>
                <a:spcPts val="0"/>
              </a:spcAft>
              <a:buClr>
                <a:schemeClr val="dk1"/>
              </a:buClr>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l">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69" name="Shape 69"/>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70" name="Shape 70"/>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Shape 11"/>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Shape 1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5.jp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0.jpg"/><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7.jpg"/><Relationship Id="rId4" Type="http://schemas.openxmlformats.org/officeDocument/2006/relationships/image" Target="../media/image43.jpg"/><Relationship Id="rId5" Type="http://schemas.openxmlformats.org/officeDocument/2006/relationships/image" Target="../media/image3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2.jpg"/><Relationship Id="rId4" Type="http://schemas.openxmlformats.org/officeDocument/2006/relationships/image" Target="../media/image39.jpg"/><Relationship Id="rId5" Type="http://schemas.openxmlformats.org/officeDocument/2006/relationships/image" Target="../media/image4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5.jpg"/><Relationship Id="rId4" Type="http://schemas.openxmlformats.org/officeDocument/2006/relationships/image" Target="../media/image48.jpg"/><Relationship Id="rId5"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7.jpg"/><Relationship Id="rId4" Type="http://schemas.openxmlformats.org/officeDocument/2006/relationships/image" Target="../media/image5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6.jpg"/><Relationship Id="rId4" Type="http://schemas.openxmlformats.org/officeDocument/2006/relationships/image" Target="../media/image5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5.png"/><Relationship Id="rId4" Type="http://schemas.openxmlformats.org/officeDocument/2006/relationships/image" Target="../media/image5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09.jpg"/><Relationship Id="rId9" Type="http://schemas.openxmlformats.org/officeDocument/2006/relationships/image" Target="../media/image06.jpg"/><Relationship Id="rId5" Type="http://schemas.openxmlformats.org/officeDocument/2006/relationships/image" Target="../media/image03.jpg"/><Relationship Id="rId6" Type="http://schemas.openxmlformats.org/officeDocument/2006/relationships/image" Target="../media/image08.jpg"/><Relationship Id="rId7" Type="http://schemas.openxmlformats.org/officeDocument/2006/relationships/image" Target="../media/image05.jpg"/><Relationship Id="rId8"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0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ctrTitle"/>
          </p:nvPr>
        </p:nvSpPr>
        <p:spPr>
          <a:xfrm>
            <a:off x="685800" y="533400"/>
            <a:ext cx="77724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2"/>
                </a:solidFill>
                <a:latin typeface="Times New Roman"/>
                <a:ea typeface="Times New Roman"/>
                <a:cs typeface="Times New Roman"/>
                <a:sym typeface="Times New Roman"/>
              </a:rPr>
              <a:t>The Group of Seven</a:t>
            </a:r>
          </a:p>
        </p:txBody>
      </p:sp>
      <p:pic>
        <p:nvPicPr>
          <p:cNvPr descr="C:\Documents and Settings\January Dabrowski\My Documents\My Pictures\Group of Seven\GROUPOFSEVEN.jpg" id="89" name="Shape 89"/>
          <p:cNvPicPr preferRelativeResize="0"/>
          <p:nvPr/>
        </p:nvPicPr>
        <p:blipFill rotWithShape="1">
          <a:blip r:embed="rId3">
            <a:alphaModFix/>
          </a:blip>
          <a:srcRect b="0" l="0" r="0" t="0"/>
          <a:stretch/>
        </p:blipFill>
        <p:spPr>
          <a:xfrm>
            <a:off x="990600" y="1524000"/>
            <a:ext cx="7315200" cy="4479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pic>
        <p:nvPicPr>
          <p:cNvPr descr="C:\Documents and Settings\January Dabrowski\My Documents\EDU-Lesson Plans ART\Group of Seven\Carleton.jpg" id="168" name="Shape 168"/>
          <p:cNvPicPr preferRelativeResize="0"/>
          <p:nvPr/>
        </p:nvPicPr>
        <p:blipFill rotWithShape="1">
          <a:blip r:embed="rId3">
            <a:alphaModFix/>
          </a:blip>
          <a:srcRect b="0" l="0" r="0" t="0"/>
          <a:stretch/>
        </p:blipFill>
        <p:spPr>
          <a:xfrm>
            <a:off x="533400" y="1600200"/>
            <a:ext cx="3809999" cy="3067049"/>
          </a:xfrm>
          <a:prstGeom prst="rect">
            <a:avLst/>
          </a:prstGeom>
          <a:noFill/>
          <a:ln>
            <a:noFill/>
          </a:ln>
        </p:spPr>
      </p:pic>
      <p:sp>
        <p:nvSpPr>
          <p:cNvPr id="169" name="Shape 169"/>
          <p:cNvSpPr txBox="1"/>
          <p:nvPr/>
        </p:nvSpPr>
        <p:spPr>
          <a:xfrm>
            <a:off x="2895600" y="381000"/>
            <a:ext cx="3733800" cy="762000"/>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Times New Roman"/>
              <a:buAutoNum type="alphaUcPeriod"/>
            </a:pPr>
            <a:r>
              <a:rPr lang="en-US" sz="4400">
                <a:solidFill>
                  <a:schemeClr val="dk1"/>
                </a:solidFill>
                <a:latin typeface="Times New Roman"/>
                <a:ea typeface="Times New Roman"/>
                <a:cs typeface="Times New Roman"/>
                <a:sym typeface="Times New Roman"/>
              </a:rPr>
              <a:t>Y. Jackson</a:t>
            </a:r>
          </a:p>
        </p:txBody>
      </p:sp>
      <p:pic>
        <p:nvPicPr>
          <p:cNvPr descr="C:\Documents and Settings\January Dabrowski\My Documents\EDU-Lesson Plans ART\Group of Seven\VAG-32_5.jpg" id="170" name="Shape 170"/>
          <p:cNvPicPr preferRelativeResize="0"/>
          <p:nvPr/>
        </p:nvPicPr>
        <p:blipFill rotWithShape="1">
          <a:blip r:embed="rId4">
            <a:alphaModFix/>
          </a:blip>
          <a:srcRect b="0" l="0" r="0" t="0"/>
          <a:stretch/>
        </p:blipFill>
        <p:spPr>
          <a:xfrm>
            <a:off x="4648200" y="1600200"/>
            <a:ext cx="3886200" cy="3022599"/>
          </a:xfrm>
          <a:prstGeom prst="rect">
            <a:avLst/>
          </a:prstGeom>
          <a:noFill/>
          <a:ln>
            <a:noFill/>
          </a:ln>
        </p:spPr>
      </p:pic>
      <p:sp>
        <p:nvSpPr>
          <p:cNvPr id="171" name="Shape 171"/>
          <p:cNvSpPr txBox="1"/>
          <p:nvPr/>
        </p:nvSpPr>
        <p:spPr>
          <a:xfrm>
            <a:off x="517525" y="4914900"/>
            <a:ext cx="1257299" cy="91598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Grace Lake</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1940</a:t>
            </a:r>
          </a:p>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
        <p:nvSpPr>
          <p:cNvPr id="172" name="Shape 172"/>
          <p:cNvSpPr txBox="1"/>
          <p:nvPr/>
        </p:nvSpPr>
        <p:spPr>
          <a:xfrm>
            <a:off x="4648200" y="4876800"/>
            <a:ext cx="2235199" cy="91598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The Road to St. Fidele</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1929-1930</a:t>
            </a:r>
          </a:p>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nvSpPr>
        <p:spPr>
          <a:xfrm>
            <a:off x="2895600" y="533400"/>
            <a:ext cx="3733800"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Arthur Lismer </a:t>
            </a:r>
          </a:p>
        </p:txBody>
      </p:sp>
      <p:pic>
        <p:nvPicPr>
          <p:cNvPr descr="C:\Documents and Settings\January Dabrowski\My Documents\EDU-Lesson Plans ART\Group of Seven\Arthur_Lismer_Lily_Pond_Georgian_Bay_1948_20x16_PO7532_575.jpg" id="178" name="Shape 178"/>
          <p:cNvPicPr preferRelativeResize="0"/>
          <p:nvPr/>
        </p:nvPicPr>
        <p:blipFill rotWithShape="1">
          <a:blip r:embed="rId3">
            <a:alphaModFix/>
          </a:blip>
          <a:srcRect b="0" l="0" r="0" t="0"/>
          <a:stretch/>
        </p:blipFill>
        <p:spPr>
          <a:xfrm>
            <a:off x="1752600" y="1371600"/>
            <a:ext cx="5791200" cy="4400550"/>
          </a:xfrm>
          <a:prstGeom prst="rect">
            <a:avLst/>
          </a:prstGeom>
          <a:noFill/>
          <a:ln>
            <a:noFill/>
          </a:ln>
        </p:spPr>
      </p:pic>
      <p:sp>
        <p:nvSpPr>
          <p:cNvPr id="179" name="Shape 179"/>
          <p:cNvSpPr txBox="1"/>
          <p:nvPr/>
        </p:nvSpPr>
        <p:spPr>
          <a:xfrm>
            <a:off x="3184525" y="5829300"/>
            <a:ext cx="2425700"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Lily Pond Georgian Bay</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1948</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nvSpPr>
        <p:spPr>
          <a:xfrm>
            <a:off x="2438400" y="381000"/>
            <a:ext cx="3733800" cy="10366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Arthur Lismer </a:t>
            </a:r>
          </a:p>
          <a:p>
            <a:pPr indent="0" lvl="0" marL="0" marR="0" rtl="0" algn="l">
              <a:spcBef>
                <a:spcPts val="0"/>
              </a:spcBef>
              <a:spcAft>
                <a:spcPts val="0"/>
              </a:spcAft>
              <a:buSzPct val="25000"/>
              <a:buNone/>
            </a:pPr>
            <a:r>
              <a:rPr lang="en-US" sz="1800">
                <a:solidFill>
                  <a:schemeClr val="dk1"/>
                </a:solidFill>
                <a:latin typeface="Times New Roman"/>
                <a:ea typeface="Times New Roman"/>
                <a:cs typeface="Times New Roman"/>
                <a:sym typeface="Times New Roman"/>
              </a:rPr>
              <a:t>1885- 1969</a:t>
            </a:r>
          </a:p>
        </p:txBody>
      </p:sp>
      <p:pic>
        <p:nvPicPr>
          <p:cNvPr descr="C:\Documents and Settings\January Dabrowski\My Documents\EDU-Lesson Plans ART\Group of Seven\lismer-bio-portraitb.jpg" id="186" name="Shape 186"/>
          <p:cNvPicPr preferRelativeResize="0"/>
          <p:nvPr/>
        </p:nvPicPr>
        <p:blipFill rotWithShape="1">
          <a:blip r:embed="rId3">
            <a:alphaModFix/>
          </a:blip>
          <a:srcRect b="0" l="0" r="0" t="0"/>
          <a:stretch/>
        </p:blipFill>
        <p:spPr>
          <a:xfrm>
            <a:off x="533400" y="457200"/>
            <a:ext cx="1744663" cy="2286000"/>
          </a:xfrm>
          <a:prstGeom prst="rect">
            <a:avLst/>
          </a:prstGeom>
          <a:noFill/>
          <a:ln>
            <a:noFill/>
          </a:ln>
        </p:spPr>
      </p:pic>
      <p:sp>
        <p:nvSpPr>
          <p:cNvPr id="187" name="Shape 187"/>
          <p:cNvSpPr txBox="1"/>
          <p:nvPr/>
        </p:nvSpPr>
        <p:spPr>
          <a:xfrm>
            <a:off x="2346325" y="1336675"/>
            <a:ext cx="6797674" cy="155257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Arthur Lismer emigrated from Sheffield England in 1911</a:t>
            </a:r>
            <a:r>
              <a:rPr lang="en-US" sz="2400">
                <a:solidFill>
                  <a:schemeClr val="dk1"/>
                </a:solidFill>
                <a:latin typeface="Times New Roman"/>
                <a:ea typeface="Times New Roman"/>
                <a:cs typeface="Times New Roman"/>
                <a:sym typeface="Times New Roman"/>
              </a:rPr>
              <a:t> and gained employment at the Toronto commercial design firm, Grip Ltd. Here he met other future members of the Group of Seven. </a:t>
            </a:r>
          </a:p>
        </p:txBody>
      </p:sp>
      <p:sp>
        <p:nvSpPr>
          <p:cNvPr id="188" name="Shape 188"/>
          <p:cNvSpPr txBox="1"/>
          <p:nvPr/>
        </p:nvSpPr>
        <p:spPr>
          <a:xfrm>
            <a:off x="136525" y="2784475"/>
            <a:ext cx="9007475" cy="48387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Although he continued to paint throughout his lifetime, Lismer had a strong commitment to teaching</a:t>
            </a:r>
            <a:r>
              <a:rPr lang="en-US" sz="2400">
                <a:solidFill>
                  <a:schemeClr val="dk1"/>
                </a:solidFill>
                <a:latin typeface="Times New Roman"/>
                <a:ea typeface="Times New Roman"/>
                <a:cs typeface="Times New Roman"/>
                <a:sym typeface="Times New Roman"/>
              </a:rPr>
              <a:t> while working at the Art Gallery of Ontario, </a:t>
            </a:r>
            <a:r>
              <a:rPr b="1" i="1" lang="en-US" sz="2400">
                <a:solidFill>
                  <a:schemeClr val="dk1"/>
                </a:solidFill>
                <a:latin typeface="Times New Roman"/>
                <a:ea typeface="Times New Roman"/>
                <a:cs typeface="Times New Roman"/>
                <a:sym typeface="Times New Roman"/>
              </a:rPr>
              <a:t>he established one of the most successful children's art </a:t>
            </a:r>
          </a:p>
          <a:p>
            <a:pPr indent="0" lvl="0" marL="0" marR="0" rtl="0" algn="l">
              <a:spcBef>
                <a:spcPts val="0"/>
              </a:spcBef>
              <a:spcAft>
                <a:spcPts val="0"/>
              </a:spcAft>
              <a:buSzPct val="25000"/>
              <a:buNone/>
            </a:pPr>
            <a:r>
              <a:rPr b="1" i="1" lang="en-US" sz="2400">
                <a:solidFill>
                  <a:schemeClr val="dk1"/>
                </a:solidFill>
                <a:latin typeface="Times New Roman"/>
                <a:ea typeface="Times New Roman"/>
                <a:cs typeface="Times New Roman"/>
                <a:sym typeface="Times New Roman"/>
              </a:rPr>
              <a:t>Programs in South Africa</a:t>
            </a:r>
            <a:r>
              <a:rPr i="1" lang="en-US" sz="2400">
                <a:solidFill>
                  <a:schemeClr val="dk1"/>
                </a:solidFill>
                <a:latin typeface="Times New Roman"/>
                <a:ea typeface="Times New Roman"/>
                <a:cs typeface="Times New Roman"/>
                <a:sym typeface="Times New Roman"/>
              </a:rPr>
              <a:t>.</a:t>
            </a:r>
          </a:p>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Lismer was an active promoter of the Group of Seven and the author of many articles on Canadian Art. </a:t>
            </a:r>
          </a:p>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Lismer is best known as the Group of Seven’s painter of Georgian Bay. His oil sketches, pen and ink sketches and paintings of Georgian Bay’s vegetation and pine covered, </a:t>
            </a:r>
            <a:r>
              <a:rPr lang="en-US" sz="2400">
                <a:solidFill>
                  <a:schemeClr val="dk1"/>
                </a:solidFill>
                <a:latin typeface="Times New Roman"/>
                <a:ea typeface="Times New Roman"/>
                <a:cs typeface="Times New Roman"/>
                <a:sym typeface="Times New Roman"/>
              </a:rPr>
              <a:t>windswept</a:t>
            </a:r>
            <a:r>
              <a:rPr lang="en-US" sz="2400">
                <a:solidFill>
                  <a:schemeClr val="dk1"/>
                </a:solidFill>
                <a:latin typeface="Times New Roman"/>
                <a:ea typeface="Times New Roman"/>
                <a:cs typeface="Times New Roman"/>
                <a:sym typeface="Times New Roman"/>
              </a:rPr>
              <a:t>, islands are judged to be the richest part of his life’s work. </a:t>
            </a: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nvSpPr>
        <p:spPr>
          <a:xfrm>
            <a:off x="2895600" y="533400"/>
            <a:ext cx="3733800"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Arthur Lismer </a:t>
            </a:r>
          </a:p>
        </p:txBody>
      </p:sp>
      <p:pic>
        <p:nvPicPr>
          <p:cNvPr descr="C:\Documents and Settings\January Dabrowski\My Documents\EDU-Lesson Plans ART\Group of Seven\Original_by_Arthur_Lismer_-_pines_against_sky_89120615_std.jpg" id="194" name="Shape 194"/>
          <p:cNvPicPr preferRelativeResize="0"/>
          <p:nvPr/>
        </p:nvPicPr>
        <p:blipFill rotWithShape="1">
          <a:blip r:embed="rId3">
            <a:alphaModFix/>
          </a:blip>
          <a:srcRect b="0" l="0" r="0" t="0"/>
          <a:stretch/>
        </p:blipFill>
        <p:spPr>
          <a:xfrm>
            <a:off x="381000" y="1676400"/>
            <a:ext cx="4038599" cy="3049587"/>
          </a:xfrm>
          <a:prstGeom prst="rect">
            <a:avLst/>
          </a:prstGeom>
          <a:noFill/>
          <a:ln>
            <a:noFill/>
          </a:ln>
        </p:spPr>
      </p:pic>
      <p:sp>
        <p:nvSpPr>
          <p:cNvPr id="195" name="Shape 195"/>
          <p:cNvSpPr txBox="1"/>
          <p:nvPr/>
        </p:nvSpPr>
        <p:spPr>
          <a:xfrm>
            <a:off x="669925" y="4914900"/>
            <a:ext cx="2044699"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Pine against the Sky</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1933</a:t>
            </a:r>
          </a:p>
        </p:txBody>
      </p:sp>
      <p:sp>
        <p:nvSpPr>
          <p:cNvPr id="196" name="Shape 196"/>
          <p:cNvSpPr txBox="1"/>
          <p:nvPr/>
        </p:nvSpPr>
        <p:spPr>
          <a:xfrm>
            <a:off x="5257800" y="4876800"/>
            <a:ext cx="1847849"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A September Gale</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1938</a:t>
            </a:r>
          </a:p>
        </p:txBody>
      </p:sp>
      <p:pic>
        <p:nvPicPr>
          <p:cNvPr descr="C:\Documents and Settings\January Dabrowski\My Documents\EDU-Lesson Plans ART\Group of Seven\Arthur_Lismer_A_September_Gale__Georgian_Bay_17x13_PO7541_575.jpg" id="197" name="Shape 197"/>
          <p:cNvPicPr preferRelativeResize="0"/>
          <p:nvPr/>
        </p:nvPicPr>
        <p:blipFill rotWithShape="1">
          <a:blip r:embed="rId4">
            <a:alphaModFix/>
          </a:blip>
          <a:srcRect b="0" l="0" r="0" t="0"/>
          <a:stretch/>
        </p:blipFill>
        <p:spPr>
          <a:xfrm>
            <a:off x="4648200" y="1676400"/>
            <a:ext cx="4190999" cy="31035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nvSpPr>
        <p:spPr>
          <a:xfrm>
            <a:off x="2895600" y="533400"/>
            <a:ext cx="3733800"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Lawren Harris </a:t>
            </a:r>
          </a:p>
        </p:txBody>
      </p:sp>
      <p:sp>
        <p:nvSpPr>
          <p:cNvPr id="203" name="Shape 203"/>
          <p:cNvSpPr txBox="1"/>
          <p:nvPr/>
        </p:nvSpPr>
        <p:spPr>
          <a:xfrm>
            <a:off x="3657600" y="5867400"/>
            <a:ext cx="1435100"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Mount Lefroy</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1925</a:t>
            </a:r>
          </a:p>
        </p:txBody>
      </p:sp>
      <p:pic>
        <p:nvPicPr>
          <p:cNvPr descr="C:\Documents and Settings\January Dabrowski\My Documents\EDU-Lesson Plans ART\Group of Seven\Mount-Lefroy-1930.jpg" id="204" name="Shape 204"/>
          <p:cNvPicPr preferRelativeResize="0"/>
          <p:nvPr/>
        </p:nvPicPr>
        <p:blipFill rotWithShape="1">
          <a:blip r:embed="rId3">
            <a:alphaModFix/>
          </a:blip>
          <a:srcRect b="0" l="0" r="0" t="0"/>
          <a:stretch/>
        </p:blipFill>
        <p:spPr>
          <a:xfrm>
            <a:off x="2057400" y="1295400"/>
            <a:ext cx="5181600" cy="4502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nvSpPr>
        <p:spPr>
          <a:xfrm>
            <a:off x="2514600" y="304800"/>
            <a:ext cx="3733800" cy="10366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Lawren Harris </a:t>
            </a:r>
          </a:p>
          <a:p>
            <a:pPr indent="0" lvl="0" marL="0" marR="0" rtl="0" algn="l">
              <a:spcBef>
                <a:spcPts val="0"/>
              </a:spcBef>
              <a:spcAft>
                <a:spcPts val="0"/>
              </a:spcAft>
              <a:buSzPct val="25000"/>
              <a:buNone/>
            </a:pPr>
            <a:r>
              <a:rPr lang="en-US" sz="1800">
                <a:solidFill>
                  <a:schemeClr val="dk1"/>
                </a:solidFill>
                <a:latin typeface="Times New Roman"/>
                <a:ea typeface="Times New Roman"/>
                <a:cs typeface="Times New Roman"/>
                <a:sym typeface="Times New Roman"/>
              </a:rPr>
              <a:t>1885-1970</a:t>
            </a:r>
          </a:p>
        </p:txBody>
      </p:sp>
      <p:pic>
        <p:nvPicPr>
          <p:cNvPr descr="C:\Documents and Settings\January Dabrowski\My Documents\EDU-Lesson Plans ART\Group of Seven\Lawren_Harris.jpg" id="211" name="Shape 211"/>
          <p:cNvPicPr preferRelativeResize="0"/>
          <p:nvPr/>
        </p:nvPicPr>
        <p:blipFill rotWithShape="1">
          <a:blip r:embed="rId3">
            <a:alphaModFix/>
          </a:blip>
          <a:srcRect b="0" l="0" r="0" t="0"/>
          <a:stretch/>
        </p:blipFill>
        <p:spPr>
          <a:xfrm>
            <a:off x="304800" y="304800"/>
            <a:ext cx="1758949" cy="2209799"/>
          </a:xfrm>
          <a:prstGeom prst="rect">
            <a:avLst/>
          </a:prstGeom>
          <a:noFill/>
          <a:ln>
            <a:noFill/>
          </a:ln>
        </p:spPr>
      </p:pic>
      <p:sp>
        <p:nvSpPr>
          <p:cNvPr id="212" name="Shape 212"/>
          <p:cNvSpPr txBox="1"/>
          <p:nvPr/>
        </p:nvSpPr>
        <p:spPr>
          <a:xfrm>
            <a:off x="2209800" y="1295400"/>
            <a:ext cx="6934199" cy="118744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Lawren Harris was born on October 23, 1885, in Brantford, Ontario, to a wealthy family</a:t>
            </a:r>
            <a:r>
              <a:rPr lang="en-US" sz="2400">
                <a:solidFill>
                  <a:schemeClr val="dk1"/>
                </a:solidFill>
                <a:latin typeface="Times New Roman"/>
                <a:ea typeface="Times New Roman"/>
                <a:cs typeface="Times New Roman"/>
                <a:sym typeface="Times New Roman"/>
              </a:rPr>
              <a:t> </a:t>
            </a:r>
          </a:p>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Harrises of the Massey-Harris industrial fortune. </a:t>
            </a:r>
          </a:p>
        </p:txBody>
      </p:sp>
      <p:sp>
        <p:nvSpPr>
          <p:cNvPr id="213" name="Shape 213"/>
          <p:cNvSpPr txBox="1"/>
          <p:nvPr/>
        </p:nvSpPr>
        <p:spPr>
          <a:xfrm>
            <a:off x="212725" y="2632075"/>
            <a:ext cx="8931274" cy="48387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He took up painting at an early age and studied in Germany from 1904 to 1907.</a:t>
            </a:r>
            <a:r>
              <a:rPr lang="en-US" sz="2400">
                <a:solidFill>
                  <a:schemeClr val="dk1"/>
                </a:solidFill>
                <a:latin typeface="Times New Roman"/>
                <a:ea typeface="Times New Roman"/>
                <a:cs typeface="Times New Roman"/>
                <a:sym typeface="Times New Roman"/>
              </a:rPr>
              <a:t> </a:t>
            </a:r>
          </a:p>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Harris was in fact the only member of the Group of Seven who was free all his life from monetary pressures and temptations of commercial art and advertising designs. </a:t>
            </a:r>
          </a:p>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Harris is also the only member of the Group who kept pushing his painting</a:t>
            </a:r>
            <a:r>
              <a:rPr i="1" lang="en-US" sz="2400">
                <a:solidFill>
                  <a:schemeClr val="dk1"/>
                </a:solidFill>
                <a:latin typeface="Times New Roman"/>
                <a:ea typeface="Times New Roman"/>
                <a:cs typeface="Times New Roman"/>
                <a:sym typeface="Times New Roman"/>
              </a:rPr>
              <a:t>,</a:t>
            </a:r>
            <a:r>
              <a:rPr lang="en-US" sz="2400">
                <a:solidFill>
                  <a:schemeClr val="dk1"/>
                </a:solidFill>
                <a:latin typeface="Times New Roman"/>
                <a:ea typeface="Times New Roman"/>
                <a:cs typeface="Times New Roman"/>
                <a:sym typeface="Times New Roman"/>
              </a:rPr>
              <a:t> never resting for long with one style or one species of subject matter. </a:t>
            </a:r>
          </a:p>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It was Harris who led the way toward painting the high Arctic, the Rocky Mountains, Gaspe and other unique and powerful parts of the Canadian earth</a:t>
            </a: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pic>
        <p:nvPicPr>
          <p:cNvPr descr="C:\Documents and Settings\January Dabrowski\My Documents\EDU-Lesson Plans ART\Group of Seven\LawrenHarris-Afternoon-Sun-Lake-Superior-1924.jpg" id="218" name="Shape 218"/>
          <p:cNvPicPr preferRelativeResize="0"/>
          <p:nvPr/>
        </p:nvPicPr>
        <p:blipFill rotWithShape="1">
          <a:blip r:embed="rId3">
            <a:alphaModFix/>
          </a:blip>
          <a:srcRect b="0" l="0" r="0" t="0"/>
          <a:stretch/>
        </p:blipFill>
        <p:spPr>
          <a:xfrm>
            <a:off x="381000" y="1600200"/>
            <a:ext cx="4038599" cy="3257550"/>
          </a:xfrm>
          <a:prstGeom prst="rect">
            <a:avLst/>
          </a:prstGeom>
          <a:noFill/>
          <a:ln>
            <a:noFill/>
          </a:ln>
        </p:spPr>
      </p:pic>
      <p:sp>
        <p:nvSpPr>
          <p:cNvPr id="219" name="Shape 219"/>
          <p:cNvSpPr txBox="1"/>
          <p:nvPr/>
        </p:nvSpPr>
        <p:spPr>
          <a:xfrm>
            <a:off x="2895600" y="533400"/>
            <a:ext cx="3733800"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Lawren Harris </a:t>
            </a:r>
          </a:p>
        </p:txBody>
      </p:sp>
      <p:sp>
        <p:nvSpPr>
          <p:cNvPr id="220" name="Shape 220"/>
          <p:cNvSpPr txBox="1"/>
          <p:nvPr/>
        </p:nvSpPr>
        <p:spPr>
          <a:xfrm>
            <a:off x="609600" y="5029200"/>
            <a:ext cx="2832099"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Afternoon sun Lake Superior</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1922</a:t>
            </a:r>
          </a:p>
        </p:txBody>
      </p:sp>
      <p:pic>
        <p:nvPicPr>
          <p:cNvPr descr="C:\Documents and Settings\January Dabrowski\My Documents\EDU-Lesson Plans ART\Group of Seven\untitled.bmp" id="221" name="Shape 221"/>
          <p:cNvPicPr preferRelativeResize="0"/>
          <p:nvPr/>
        </p:nvPicPr>
        <p:blipFill rotWithShape="1">
          <a:blip r:embed="rId4">
            <a:alphaModFix/>
          </a:blip>
          <a:srcRect b="0" l="0" r="0" t="0"/>
          <a:stretch/>
        </p:blipFill>
        <p:spPr>
          <a:xfrm>
            <a:off x="4648200" y="1584325"/>
            <a:ext cx="4190999" cy="3279775"/>
          </a:xfrm>
          <a:prstGeom prst="rect">
            <a:avLst/>
          </a:prstGeom>
          <a:noFill/>
          <a:ln>
            <a:noFill/>
          </a:ln>
        </p:spPr>
      </p:pic>
      <p:sp>
        <p:nvSpPr>
          <p:cNvPr id="222" name="Shape 222"/>
          <p:cNvSpPr txBox="1"/>
          <p:nvPr/>
        </p:nvSpPr>
        <p:spPr>
          <a:xfrm>
            <a:off x="4724400" y="5029200"/>
            <a:ext cx="2616200"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Maligne Lake Jasper Park</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1924</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nvSpPr>
        <p:spPr>
          <a:xfrm>
            <a:off x="2895600" y="533400"/>
            <a:ext cx="3733800"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Frank Johnston</a:t>
            </a:r>
          </a:p>
        </p:txBody>
      </p:sp>
      <p:pic>
        <p:nvPicPr>
          <p:cNvPr descr="C:\Documents and Settings\January Dabrowski\My Documents\EDU-Lesson Plans ART\Group of Seven\johnston winter at wyebridge 1930.jpg" id="228" name="Shape 228"/>
          <p:cNvPicPr preferRelativeResize="0"/>
          <p:nvPr/>
        </p:nvPicPr>
        <p:blipFill rotWithShape="1">
          <a:blip r:embed="rId3">
            <a:alphaModFix/>
          </a:blip>
          <a:srcRect b="0" l="0" r="0" t="0"/>
          <a:stretch/>
        </p:blipFill>
        <p:spPr>
          <a:xfrm>
            <a:off x="2032000" y="1289050"/>
            <a:ext cx="5080000" cy="4279900"/>
          </a:xfrm>
          <a:prstGeom prst="rect">
            <a:avLst/>
          </a:prstGeom>
          <a:noFill/>
          <a:ln>
            <a:noFill/>
          </a:ln>
        </p:spPr>
      </p:pic>
      <p:sp>
        <p:nvSpPr>
          <p:cNvPr id="229" name="Shape 229"/>
          <p:cNvSpPr txBox="1"/>
          <p:nvPr/>
        </p:nvSpPr>
        <p:spPr>
          <a:xfrm>
            <a:off x="3581400" y="5638800"/>
            <a:ext cx="2089150"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Winter at Wyebridge</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1930</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pic>
        <p:nvPicPr>
          <p:cNvPr descr="C:\Documents and Settings\January Dabrowski\My Documents\EDU-Lesson Plans ART\Group of Seven\col-gro-img-joh.jpg" id="235" name="Shape 235"/>
          <p:cNvPicPr preferRelativeResize="0"/>
          <p:nvPr/>
        </p:nvPicPr>
        <p:blipFill rotWithShape="1">
          <a:blip r:embed="rId3">
            <a:alphaModFix/>
          </a:blip>
          <a:srcRect b="0" l="0" r="0" t="0"/>
          <a:stretch/>
        </p:blipFill>
        <p:spPr>
          <a:xfrm>
            <a:off x="533400" y="381000"/>
            <a:ext cx="2095499" cy="2095499"/>
          </a:xfrm>
          <a:prstGeom prst="rect">
            <a:avLst/>
          </a:prstGeom>
          <a:noFill/>
          <a:ln>
            <a:noFill/>
          </a:ln>
        </p:spPr>
      </p:pic>
      <p:sp>
        <p:nvSpPr>
          <p:cNvPr id="236" name="Shape 236"/>
          <p:cNvSpPr txBox="1"/>
          <p:nvPr/>
        </p:nvSpPr>
        <p:spPr>
          <a:xfrm>
            <a:off x="2819400" y="381000"/>
            <a:ext cx="3733800" cy="10366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Frank Johnston</a:t>
            </a:r>
          </a:p>
          <a:p>
            <a:pPr indent="0" lvl="0" marL="0" marR="0" rtl="0" algn="l">
              <a:spcBef>
                <a:spcPts val="0"/>
              </a:spcBef>
              <a:spcAft>
                <a:spcPts val="0"/>
              </a:spcAft>
              <a:buSzPct val="25000"/>
              <a:buNone/>
            </a:pPr>
            <a:r>
              <a:rPr lang="en-US" sz="1800">
                <a:solidFill>
                  <a:schemeClr val="dk1"/>
                </a:solidFill>
                <a:latin typeface="Times New Roman"/>
                <a:ea typeface="Times New Roman"/>
                <a:cs typeface="Times New Roman"/>
                <a:sym typeface="Times New Roman"/>
              </a:rPr>
              <a:t>1888-1949</a:t>
            </a:r>
          </a:p>
        </p:txBody>
      </p:sp>
      <p:sp>
        <p:nvSpPr>
          <p:cNvPr id="237" name="Shape 237"/>
          <p:cNvSpPr txBox="1"/>
          <p:nvPr/>
        </p:nvSpPr>
        <p:spPr>
          <a:xfrm>
            <a:off x="381000" y="3048000"/>
            <a:ext cx="8763000" cy="41084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100000"/>
              <a:buFont typeface="Times New Roman"/>
              <a:buChar char="•"/>
            </a:pPr>
            <a:r>
              <a:rPr b="1" i="1" lang="en-US" sz="2400">
                <a:solidFill>
                  <a:srgbClr val="000000"/>
                </a:solidFill>
                <a:latin typeface="Times New Roman"/>
                <a:ea typeface="Times New Roman"/>
                <a:cs typeface="Times New Roman"/>
                <a:sym typeface="Times New Roman"/>
              </a:rPr>
              <a:t>Johnston painted very much differently than the others. </a:t>
            </a:r>
          </a:p>
          <a:p>
            <a:pPr indent="0" lvl="0" marL="0" marR="0" rtl="0" algn="l">
              <a:spcBef>
                <a:spcPts val="0"/>
              </a:spcBef>
              <a:spcAft>
                <a:spcPts val="0"/>
              </a:spcAft>
              <a:buClr>
                <a:srgbClr val="000000"/>
              </a:buClr>
              <a:buSzPct val="100000"/>
              <a:buFont typeface="Times New Roman"/>
              <a:buChar char="•"/>
            </a:pPr>
            <a:r>
              <a:rPr b="1" i="1" lang="en-US" sz="2400">
                <a:solidFill>
                  <a:srgbClr val="000000"/>
                </a:solidFill>
                <a:latin typeface="Times New Roman"/>
                <a:ea typeface="Times New Roman"/>
                <a:cs typeface="Times New Roman"/>
                <a:sym typeface="Times New Roman"/>
              </a:rPr>
              <a:t>Johnston chose close-up views that often seemed crowded.</a:t>
            </a:r>
            <a:r>
              <a:rPr i="1" lang="en-US" sz="2400">
                <a:solidFill>
                  <a:srgbClr val="000000"/>
                </a:solidFill>
                <a:latin typeface="Times New Roman"/>
                <a:ea typeface="Times New Roman"/>
                <a:cs typeface="Times New Roman"/>
                <a:sym typeface="Times New Roman"/>
              </a:rPr>
              <a:t> </a:t>
            </a:r>
          </a:p>
          <a:p>
            <a:pPr indent="0" lvl="0" marL="0" marR="0" rtl="0" algn="l">
              <a:spcBef>
                <a:spcPts val="0"/>
              </a:spcBef>
              <a:spcAft>
                <a:spcPts val="0"/>
              </a:spcAft>
              <a:buClr>
                <a:srgbClr val="000000"/>
              </a:buClr>
              <a:buSzPct val="100000"/>
              <a:buFont typeface="Times New Roman"/>
              <a:buChar char="•"/>
            </a:pPr>
            <a:r>
              <a:rPr lang="en-US" sz="2400">
                <a:solidFill>
                  <a:srgbClr val="000000"/>
                </a:solidFill>
                <a:latin typeface="Times New Roman"/>
                <a:ea typeface="Times New Roman"/>
                <a:cs typeface="Times New Roman"/>
                <a:sym typeface="Times New Roman"/>
              </a:rPr>
              <a:t>Other works showed more simple landscapes, </a:t>
            </a:r>
          </a:p>
          <a:p>
            <a:pPr indent="0" lvl="0" marL="0" marR="0" rtl="0" algn="l">
              <a:spcBef>
                <a:spcPts val="0"/>
              </a:spcBef>
              <a:spcAft>
                <a:spcPts val="0"/>
              </a:spcAft>
              <a:buSzPct val="25000"/>
              <a:buNone/>
            </a:pPr>
            <a:r>
              <a:rPr lang="en-US" sz="2400">
                <a:solidFill>
                  <a:srgbClr val="000000"/>
                </a:solidFill>
                <a:latin typeface="Times New Roman"/>
                <a:ea typeface="Times New Roman"/>
                <a:cs typeface="Times New Roman"/>
                <a:sym typeface="Times New Roman"/>
              </a:rPr>
              <a:t>with subtleties like clouds reflecting on water.</a:t>
            </a:r>
            <a:r>
              <a:rPr lang="en-US" sz="2400">
                <a:solidFill>
                  <a:srgbClr val="000000"/>
                </a:solidFill>
                <a:latin typeface="Arial"/>
                <a:ea typeface="Arial"/>
                <a:cs typeface="Arial"/>
                <a:sym typeface="Arial"/>
              </a:rPr>
              <a:t> </a:t>
            </a:r>
          </a:p>
          <a:p>
            <a:pPr indent="0" lvl="0" marL="0" marR="0" rtl="0" algn="l">
              <a:spcBef>
                <a:spcPts val="0"/>
              </a:spcBef>
              <a:spcAft>
                <a:spcPts val="0"/>
              </a:spcAft>
              <a:buClr>
                <a:srgbClr val="262626"/>
              </a:buClr>
              <a:buSzPct val="100000"/>
              <a:buFont typeface="Times New Roman"/>
              <a:buChar char="•"/>
            </a:pPr>
            <a:r>
              <a:rPr b="1" i="1" lang="en-US" sz="2400">
                <a:solidFill>
                  <a:srgbClr val="262626"/>
                </a:solidFill>
                <a:latin typeface="Times New Roman"/>
                <a:ea typeface="Times New Roman"/>
                <a:cs typeface="Times New Roman"/>
                <a:sym typeface="Times New Roman"/>
              </a:rPr>
              <a:t>Although an original member of the Group, Johnston's association was a brief one.</a:t>
            </a:r>
            <a:r>
              <a:rPr b="1" lang="en-US" sz="2400">
                <a:solidFill>
                  <a:srgbClr val="262626"/>
                </a:solidFill>
                <a:latin typeface="Times New Roman"/>
                <a:ea typeface="Times New Roman"/>
                <a:cs typeface="Times New Roman"/>
                <a:sym typeface="Times New Roman"/>
              </a:rPr>
              <a:t> </a:t>
            </a:r>
            <a:r>
              <a:rPr lang="en-US" sz="2400">
                <a:solidFill>
                  <a:srgbClr val="262626"/>
                </a:solidFill>
                <a:latin typeface="Times New Roman"/>
                <a:ea typeface="Times New Roman"/>
                <a:cs typeface="Times New Roman"/>
                <a:sym typeface="Times New Roman"/>
              </a:rPr>
              <a:t>He did exhibit in the exhibition of 1920, but by 1921 he had left Toronto to become Principal at the Winnipeg School of Art. </a:t>
            </a: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38" name="Shape 238"/>
          <p:cNvSpPr txBox="1"/>
          <p:nvPr/>
        </p:nvSpPr>
        <p:spPr>
          <a:xfrm>
            <a:off x="2819400" y="1447800"/>
            <a:ext cx="6010274" cy="155257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262626"/>
              </a:buClr>
              <a:buSzPct val="100000"/>
              <a:buFont typeface="Times New Roman"/>
              <a:buChar char="•"/>
            </a:pPr>
            <a:r>
              <a:rPr b="1" i="1" lang="en-US" sz="2400">
                <a:solidFill>
                  <a:srgbClr val="262626"/>
                </a:solidFill>
                <a:latin typeface="Times New Roman"/>
                <a:ea typeface="Times New Roman"/>
                <a:cs typeface="Times New Roman"/>
                <a:sym typeface="Times New Roman"/>
              </a:rPr>
              <a:t>Frank Johnston was born in Toronto</a:t>
            </a:r>
            <a:r>
              <a:rPr b="1" lang="en-US" sz="2400">
                <a:solidFill>
                  <a:srgbClr val="262626"/>
                </a:solidFill>
                <a:latin typeface="Times New Roman"/>
                <a:ea typeface="Times New Roman"/>
                <a:cs typeface="Times New Roman"/>
                <a:sym typeface="Times New Roman"/>
              </a:rPr>
              <a:t> </a:t>
            </a:r>
          </a:p>
          <a:p>
            <a:pPr indent="0" lvl="0" marL="0" marR="0" rtl="0" algn="l">
              <a:spcBef>
                <a:spcPts val="0"/>
              </a:spcBef>
              <a:spcAft>
                <a:spcPts val="0"/>
              </a:spcAft>
              <a:buSzPct val="25000"/>
              <a:buNone/>
            </a:pPr>
            <a:r>
              <a:rPr lang="en-US" sz="2400">
                <a:solidFill>
                  <a:srgbClr val="262626"/>
                </a:solidFill>
                <a:latin typeface="Times New Roman"/>
                <a:ea typeface="Times New Roman"/>
                <a:cs typeface="Times New Roman"/>
                <a:sym typeface="Times New Roman"/>
              </a:rPr>
              <a:t>and like many other Group members, he joined </a:t>
            </a:r>
          </a:p>
          <a:p>
            <a:pPr indent="0" lvl="0" marL="0" marR="0" rtl="0" algn="l">
              <a:spcBef>
                <a:spcPts val="0"/>
              </a:spcBef>
              <a:spcAft>
                <a:spcPts val="0"/>
              </a:spcAft>
              <a:buSzPct val="25000"/>
              <a:buNone/>
            </a:pPr>
            <a:r>
              <a:rPr lang="en-US" sz="2400">
                <a:solidFill>
                  <a:srgbClr val="262626"/>
                </a:solidFill>
                <a:latin typeface="Times New Roman"/>
                <a:ea typeface="Times New Roman"/>
                <a:cs typeface="Times New Roman"/>
                <a:sym typeface="Times New Roman"/>
              </a:rPr>
              <a:t>Grip Ltd. as a commercial artist. </a:t>
            </a:r>
          </a:p>
          <a:p>
            <a:pPr indent="0" lvl="0" marL="0" marR="0" rtl="0" algn="l">
              <a:spcBef>
                <a:spcPts val="0"/>
              </a:spcBef>
              <a:spcAft>
                <a:spcPts val="0"/>
              </a:spcAft>
              <a:buSzPct val="25000"/>
              <a:buNone/>
            </a:pPr>
            <a:r>
              <a:rPr lang="en-US" sz="2400">
                <a:solidFill>
                  <a:srgbClr val="262626"/>
                </a:solidFill>
                <a:latin typeface="Times New Roman"/>
                <a:ea typeface="Times New Roman"/>
                <a:cs typeface="Times New Roman"/>
                <a:sym typeface="Times New Roman"/>
              </a:rPr>
              <a:t>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pic>
        <p:nvPicPr>
          <p:cNvPr descr="C:\Documents and Settings\January Dabrowski\My Documents\EDU-Lesson Plans ART\Group of Seven\haliburton river 1918.jpg" id="243" name="Shape 243"/>
          <p:cNvPicPr preferRelativeResize="0"/>
          <p:nvPr/>
        </p:nvPicPr>
        <p:blipFill rotWithShape="1">
          <a:blip r:embed="rId3">
            <a:alphaModFix/>
          </a:blip>
          <a:srcRect b="0" l="0" r="0" t="0"/>
          <a:stretch/>
        </p:blipFill>
        <p:spPr>
          <a:xfrm>
            <a:off x="381000" y="1697038"/>
            <a:ext cx="4114800" cy="3003550"/>
          </a:xfrm>
          <a:prstGeom prst="rect">
            <a:avLst/>
          </a:prstGeom>
          <a:noFill/>
          <a:ln>
            <a:noFill/>
          </a:ln>
        </p:spPr>
      </p:pic>
      <p:sp>
        <p:nvSpPr>
          <p:cNvPr id="244" name="Shape 244"/>
          <p:cNvSpPr txBox="1"/>
          <p:nvPr/>
        </p:nvSpPr>
        <p:spPr>
          <a:xfrm>
            <a:off x="593725" y="4914900"/>
            <a:ext cx="1752600"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Haliburton River</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1918</a:t>
            </a:r>
          </a:p>
        </p:txBody>
      </p:sp>
      <p:pic>
        <p:nvPicPr>
          <p:cNvPr descr="C:\Documents and Settings\January Dabrowski\My Documents\EDU-Lesson Plans ART\Group of Seven\sunset.jpg" id="245" name="Shape 245"/>
          <p:cNvPicPr preferRelativeResize="0"/>
          <p:nvPr/>
        </p:nvPicPr>
        <p:blipFill rotWithShape="1">
          <a:blip r:embed="rId4">
            <a:alphaModFix/>
          </a:blip>
          <a:srcRect b="0" l="0" r="0" t="0"/>
          <a:stretch/>
        </p:blipFill>
        <p:spPr>
          <a:xfrm>
            <a:off x="5029200" y="1447800"/>
            <a:ext cx="3094037" cy="4048125"/>
          </a:xfrm>
          <a:prstGeom prst="rect">
            <a:avLst/>
          </a:prstGeom>
          <a:noFill/>
          <a:ln>
            <a:noFill/>
          </a:ln>
        </p:spPr>
      </p:pic>
      <p:sp>
        <p:nvSpPr>
          <p:cNvPr id="246" name="Shape 246"/>
          <p:cNvSpPr txBox="1"/>
          <p:nvPr/>
        </p:nvSpPr>
        <p:spPr>
          <a:xfrm>
            <a:off x="5181600" y="5486400"/>
            <a:ext cx="1866900"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Sunset in the Bush</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1918</a:t>
            </a:r>
          </a:p>
        </p:txBody>
      </p:sp>
      <p:sp>
        <p:nvSpPr>
          <p:cNvPr id="247" name="Shape 247"/>
          <p:cNvSpPr txBox="1"/>
          <p:nvPr/>
        </p:nvSpPr>
        <p:spPr>
          <a:xfrm>
            <a:off x="2895600" y="533400"/>
            <a:ext cx="3733800"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Frank Johnston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nvSpPr>
        <p:spPr>
          <a:xfrm>
            <a:off x="217487" y="533400"/>
            <a:ext cx="8926511" cy="5794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003366"/>
                </a:solidFill>
                <a:latin typeface="verdana"/>
                <a:ea typeface="verdana"/>
                <a:cs typeface="verdana"/>
                <a:sym typeface="verdana"/>
              </a:rPr>
              <a:t>What is so cool about the Group of Seven?</a:t>
            </a:r>
          </a:p>
        </p:txBody>
      </p:sp>
      <p:sp>
        <p:nvSpPr>
          <p:cNvPr id="96" name="Shape 96"/>
          <p:cNvSpPr txBox="1"/>
          <p:nvPr/>
        </p:nvSpPr>
        <p:spPr>
          <a:xfrm>
            <a:off x="228600" y="1447800"/>
            <a:ext cx="3962399" cy="44735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3366"/>
              </a:buClr>
              <a:buSzPct val="100000"/>
              <a:buFont typeface="verdana"/>
              <a:buChar char="•"/>
            </a:pPr>
            <a:r>
              <a:rPr lang="en-US" sz="2400">
                <a:solidFill>
                  <a:srgbClr val="003366"/>
                </a:solidFill>
                <a:latin typeface="verdana"/>
                <a:ea typeface="verdana"/>
                <a:cs typeface="verdana"/>
                <a:sym typeface="verdana"/>
              </a:rPr>
              <a:t> They were all Canadian</a:t>
            </a:r>
          </a:p>
          <a:p>
            <a:pPr indent="0" lvl="0" marL="0" marR="0" rtl="0" algn="l">
              <a:spcBef>
                <a:spcPts val="0"/>
              </a:spcBef>
              <a:spcAft>
                <a:spcPts val="0"/>
              </a:spcAft>
              <a:buNone/>
            </a:pPr>
            <a:r>
              <a:t/>
            </a:r>
            <a:endParaRPr sz="2400">
              <a:solidFill>
                <a:srgbClr val="003366"/>
              </a:solidFill>
              <a:latin typeface="verdana"/>
              <a:ea typeface="verdana"/>
              <a:cs typeface="verdana"/>
              <a:sym typeface="verdana"/>
            </a:endParaRPr>
          </a:p>
          <a:p>
            <a:pPr indent="0" lvl="0" marL="0" marR="0" rtl="0" algn="l">
              <a:spcBef>
                <a:spcPts val="0"/>
              </a:spcBef>
              <a:spcAft>
                <a:spcPts val="0"/>
              </a:spcAft>
              <a:buClr>
                <a:srgbClr val="003366"/>
              </a:buClr>
              <a:buSzPct val="100000"/>
              <a:buFont typeface="verdana"/>
              <a:buChar char="•"/>
            </a:pPr>
            <a:r>
              <a:rPr lang="en-US" sz="2400">
                <a:solidFill>
                  <a:srgbClr val="003366"/>
                </a:solidFill>
                <a:latin typeface="verdana"/>
                <a:ea typeface="verdana"/>
                <a:cs typeface="verdana"/>
                <a:sym typeface="verdana"/>
              </a:rPr>
              <a:t> Artists that painting </a:t>
            </a:r>
          </a:p>
          <a:p>
            <a:pPr indent="0" lvl="0" marL="0" marR="0" rtl="0" algn="l">
              <a:spcBef>
                <a:spcPts val="0"/>
              </a:spcBef>
              <a:spcAft>
                <a:spcPts val="0"/>
              </a:spcAft>
              <a:buSzPct val="25000"/>
              <a:buNone/>
            </a:pPr>
            <a:r>
              <a:rPr lang="en-US" sz="2400">
                <a:solidFill>
                  <a:srgbClr val="003366"/>
                </a:solidFill>
                <a:latin typeface="verdana"/>
                <a:ea typeface="verdana"/>
                <a:cs typeface="verdana"/>
                <a:sym typeface="verdana"/>
              </a:rPr>
              <a:t>places in Canada</a:t>
            </a:r>
          </a:p>
          <a:p>
            <a:pPr indent="0" lvl="0" marL="0" marR="0" rtl="0" algn="l">
              <a:spcBef>
                <a:spcPts val="0"/>
              </a:spcBef>
              <a:spcAft>
                <a:spcPts val="0"/>
              </a:spcAft>
              <a:buNone/>
            </a:pPr>
            <a:r>
              <a:t/>
            </a:r>
            <a:endParaRPr sz="2400">
              <a:solidFill>
                <a:srgbClr val="003366"/>
              </a:solidFill>
              <a:latin typeface="verdana"/>
              <a:ea typeface="verdana"/>
              <a:cs typeface="verdana"/>
              <a:sym typeface="verdana"/>
            </a:endParaRPr>
          </a:p>
          <a:p>
            <a:pPr indent="0" lvl="0" marL="0" marR="0" rtl="0" algn="l">
              <a:spcBef>
                <a:spcPts val="0"/>
              </a:spcBef>
              <a:spcAft>
                <a:spcPts val="0"/>
              </a:spcAft>
              <a:buClr>
                <a:srgbClr val="003366"/>
              </a:buClr>
              <a:buSzPct val="100000"/>
              <a:buFont typeface="verdana"/>
              <a:buChar char="•"/>
            </a:pPr>
            <a:r>
              <a:rPr lang="en-US" sz="2400">
                <a:solidFill>
                  <a:srgbClr val="003366"/>
                </a:solidFill>
                <a:latin typeface="verdana"/>
                <a:ea typeface="verdana"/>
                <a:cs typeface="verdana"/>
                <a:sym typeface="verdana"/>
              </a:rPr>
              <a:t>Wanted to develop an </a:t>
            </a:r>
          </a:p>
          <a:p>
            <a:pPr indent="0" lvl="0" marL="0" marR="0" rtl="0" algn="l">
              <a:spcBef>
                <a:spcPts val="0"/>
              </a:spcBef>
              <a:spcAft>
                <a:spcPts val="0"/>
              </a:spcAft>
              <a:buSzPct val="25000"/>
              <a:buNone/>
            </a:pPr>
            <a:r>
              <a:rPr lang="en-US" sz="2400">
                <a:solidFill>
                  <a:srgbClr val="003366"/>
                </a:solidFill>
                <a:latin typeface="verdana"/>
                <a:ea typeface="verdana"/>
                <a:cs typeface="verdana"/>
                <a:sym typeface="verdana"/>
              </a:rPr>
              <a:t>artistic style they </a:t>
            </a:r>
          </a:p>
          <a:p>
            <a:pPr indent="0" lvl="0" marL="0" marR="0" rtl="0" algn="l">
              <a:spcBef>
                <a:spcPts val="0"/>
              </a:spcBef>
              <a:spcAft>
                <a:spcPts val="0"/>
              </a:spcAft>
              <a:buSzPct val="25000"/>
              <a:buNone/>
            </a:pPr>
            <a:r>
              <a:rPr lang="en-US" sz="2400">
                <a:solidFill>
                  <a:srgbClr val="003366"/>
                </a:solidFill>
                <a:latin typeface="verdana"/>
                <a:ea typeface="verdana"/>
                <a:cs typeface="verdana"/>
                <a:sym typeface="verdana"/>
              </a:rPr>
              <a:t>can call “Canadian”</a:t>
            </a:r>
          </a:p>
          <a:p>
            <a:pPr indent="0" lvl="0" marL="0" marR="0" rtl="0" algn="l">
              <a:spcBef>
                <a:spcPts val="0"/>
              </a:spcBef>
              <a:spcAft>
                <a:spcPts val="0"/>
              </a:spcAft>
              <a:buNone/>
            </a:pPr>
            <a:r>
              <a:t/>
            </a:r>
            <a:endParaRPr sz="2400">
              <a:solidFill>
                <a:srgbClr val="003366"/>
              </a:solidFill>
              <a:latin typeface="verdana"/>
              <a:ea typeface="verdana"/>
              <a:cs typeface="verdana"/>
              <a:sym typeface="verdana"/>
            </a:endParaRPr>
          </a:p>
          <a:p>
            <a:pPr indent="0" lvl="0" marL="0" marR="0" rtl="0" algn="l">
              <a:spcBef>
                <a:spcPts val="0"/>
              </a:spcBef>
              <a:spcAft>
                <a:spcPts val="0"/>
              </a:spcAft>
              <a:buClr>
                <a:srgbClr val="003366"/>
              </a:buClr>
              <a:buSzPct val="100000"/>
              <a:buFont typeface="verdana"/>
              <a:buChar char="•"/>
            </a:pPr>
            <a:r>
              <a:rPr lang="en-US" sz="2400">
                <a:solidFill>
                  <a:srgbClr val="003366"/>
                </a:solidFill>
                <a:latin typeface="verdana"/>
                <a:ea typeface="verdana"/>
                <a:cs typeface="verdana"/>
                <a:sym typeface="verdana"/>
              </a:rPr>
              <a:t> There were 7 members! </a:t>
            </a:r>
          </a:p>
        </p:txBody>
      </p:sp>
      <p:pic>
        <p:nvPicPr>
          <p:cNvPr descr="C:\Documents and Settings\January Dabrowski\My Documents\My Pictures\Group of Seven\3846432~North-Shore-Lake-Superior-Posters.jpg" id="97" name="Shape 97"/>
          <p:cNvPicPr preferRelativeResize="0"/>
          <p:nvPr/>
        </p:nvPicPr>
        <p:blipFill rotWithShape="1">
          <a:blip r:embed="rId3">
            <a:alphaModFix/>
          </a:blip>
          <a:srcRect b="0" l="0" r="0" t="0"/>
          <a:stretch/>
        </p:blipFill>
        <p:spPr>
          <a:xfrm>
            <a:off x="3962400" y="1676400"/>
            <a:ext cx="4953000" cy="42465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nvSpPr>
        <p:spPr>
          <a:xfrm>
            <a:off x="2590800" y="533400"/>
            <a:ext cx="4495800"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J.E.H. MacDonald</a:t>
            </a:r>
          </a:p>
        </p:txBody>
      </p:sp>
      <p:pic>
        <p:nvPicPr>
          <p:cNvPr descr="C:\Documents and Settings\January Dabrowski\My Documents\EDU-Lesson Plans ART\Group of Seven\JEH_MacDonald_Lake_OHara_Rocky_mountains_1926_20x16_PO7533_575.jpg" id="253" name="Shape 253"/>
          <p:cNvPicPr preferRelativeResize="0"/>
          <p:nvPr/>
        </p:nvPicPr>
        <p:blipFill rotWithShape="1">
          <a:blip r:embed="rId3">
            <a:alphaModFix/>
          </a:blip>
          <a:srcRect b="0" l="0" r="0" t="0"/>
          <a:stretch/>
        </p:blipFill>
        <p:spPr>
          <a:xfrm>
            <a:off x="1752600" y="1371600"/>
            <a:ext cx="5791200" cy="4532313"/>
          </a:xfrm>
          <a:prstGeom prst="rect">
            <a:avLst/>
          </a:prstGeom>
          <a:noFill/>
          <a:ln>
            <a:noFill/>
          </a:ln>
        </p:spPr>
      </p:pic>
      <p:sp>
        <p:nvSpPr>
          <p:cNvPr id="254" name="Shape 254"/>
          <p:cNvSpPr txBox="1"/>
          <p:nvPr/>
        </p:nvSpPr>
        <p:spPr>
          <a:xfrm>
            <a:off x="3200400" y="5942012"/>
            <a:ext cx="3090862" cy="91598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rgbClr val="000000"/>
                </a:solidFill>
                <a:latin typeface="Times New Roman"/>
                <a:ea typeface="Times New Roman"/>
                <a:cs typeface="Times New Roman"/>
                <a:sym typeface="Times New Roman"/>
              </a:rPr>
              <a:t>Lake O'Hara Rocky Mountains </a:t>
            </a:r>
          </a:p>
          <a:p>
            <a:pPr indent="0" lvl="0" marL="0" marR="0" rtl="0" algn="l">
              <a:spcBef>
                <a:spcPts val="0"/>
              </a:spcBef>
              <a:spcAft>
                <a:spcPts val="0"/>
              </a:spcAft>
              <a:buSzPct val="25000"/>
              <a:buNone/>
            </a:pPr>
            <a:r>
              <a:rPr i="1" lang="en-US" sz="1800">
                <a:solidFill>
                  <a:srgbClr val="000000"/>
                </a:solidFill>
                <a:latin typeface="Times New Roman"/>
                <a:ea typeface="Times New Roman"/>
                <a:cs typeface="Times New Roman"/>
                <a:sym typeface="Times New Roman"/>
              </a:rPr>
              <a:t>1926</a:t>
            </a:r>
          </a:p>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nvSpPr>
        <p:spPr>
          <a:xfrm>
            <a:off x="2590800" y="304800"/>
            <a:ext cx="4495800" cy="10366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J.E.H. MacDonald</a:t>
            </a:r>
          </a:p>
          <a:p>
            <a:pPr indent="0" lvl="0" marL="0" marR="0" rtl="0" algn="l">
              <a:spcBef>
                <a:spcPts val="0"/>
              </a:spcBef>
              <a:spcAft>
                <a:spcPts val="0"/>
              </a:spcAft>
              <a:buSzPct val="25000"/>
              <a:buNone/>
            </a:pPr>
            <a:r>
              <a:rPr lang="en-US" sz="1800">
                <a:solidFill>
                  <a:schemeClr val="dk1"/>
                </a:solidFill>
                <a:latin typeface="Times New Roman"/>
                <a:ea typeface="Times New Roman"/>
                <a:cs typeface="Times New Roman"/>
                <a:sym typeface="Times New Roman"/>
              </a:rPr>
              <a:t>1873-1932</a:t>
            </a:r>
          </a:p>
        </p:txBody>
      </p:sp>
      <p:pic>
        <p:nvPicPr>
          <p:cNvPr descr="C:\Documents and Settings\January Dabrowski\My Documents\EDU-Lesson Plans ART\Group of Seven\col-gro-img-mac.jpg" id="260" name="Shape 260"/>
          <p:cNvPicPr preferRelativeResize="0"/>
          <p:nvPr/>
        </p:nvPicPr>
        <p:blipFill rotWithShape="1">
          <a:blip r:embed="rId3">
            <a:alphaModFix/>
          </a:blip>
          <a:srcRect b="0" l="0" r="0" t="0"/>
          <a:stretch/>
        </p:blipFill>
        <p:spPr>
          <a:xfrm>
            <a:off x="381000" y="533400"/>
            <a:ext cx="2095499" cy="2095499"/>
          </a:xfrm>
          <a:prstGeom prst="rect">
            <a:avLst/>
          </a:prstGeom>
          <a:noFill/>
          <a:ln>
            <a:noFill/>
          </a:ln>
        </p:spPr>
      </p:pic>
      <p:sp>
        <p:nvSpPr>
          <p:cNvPr id="261" name="Shape 261"/>
          <p:cNvSpPr txBox="1"/>
          <p:nvPr/>
        </p:nvSpPr>
        <p:spPr>
          <a:xfrm>
            <a:off x="2574925" y="1358900"/>
            <a:ext cx="6132513" cy="19177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MacDonald was born in Durham, England </a:t>
            </a:r>
          </a:p>
          <a:p>
            <a:pPr indent="0" lvl="0" marL="0" marR="0" rtl="0" algn="l">
              <a:spcBef>
                <a:spcPts val="0"/>
              </a:spcBef>
              <a:spcAft>
                <a:spcPts val="0"/>
              </a:spcAft>
              <a:buSzPct val="25000"/>
              <a:buNone/>
            </a:pPr>
            <a:r>
              <a:rPr b="1" i="1" lang="en-US" sz="2400">
                <a:solidFill>
                  <a:schemeClr val="dk1"/>
                </a:solidFill>
                <a:latin typeface="Times New Roman"/>
                <a:ea typeface="Times New Roman"/>
                <a:cs typeface="Times New Roman"/>
                <a:sym typeface="Times New Roman"/>
              </a:rPr>
              <a:t>and moved to Canada at the age of fourteen.</a:t>
            </a:r>
            <a:r>
              <a:rPr lang="en-US" sz="2400">
                <a:solidFill>
                  <a:schemeClr val="dk1"/>
                </a:solidFill>
                <a:latin typeface="Times New Roman"/>
                <a:ea typeface="Times New Roman"/>
                <a:cs typeface="Times New Roman"/>
                <a:sym typeface="Times New Roman"/>
              </a:rPr>
              <a:t> </a:t>
            </a:r>
          </a:p>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He trained as an artist in Hamilton and Toronto, pursuing a career in commercial art</a:t>
            </a: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62" name="Shape 262"/>
          <p:cNvSpPr txBox="1"/>
          <p:nvPr/>
        </p:nvSpPr>
        <p:spPr>
          <a:xfrm>
            <a:off x="365125" y="2895600"/>
            <a:ext cx="8778875" cy="41084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In 1895 he joined the Grip Engraving Company in Toronto where he met and encouraged other staff members, including Tom Thomson, Frank Carmichael, Arthur Lismer and Fred Varley, to paint with him on weekends - laying the groundwork for what would later become Canada's famous Group of Seven.</a:t>
            </a:r>
          </a:p>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A founding member of the Group of Seven, J.E.H. MacDonald challenged and vastly broadened the scope of Canadian Art.</a:t>
            </a:r>
            <a:r>
              <a:rPr b="1" lang="en-US" sz="2400">
                <a:solidFill>
                  <a:schemeClr val="dk1"/>
                </a:solidFill>
                <a:latin typeface="Times New Roman"/>
                <a:ea typeface="Times New Roman"/>
                <a:cs typeface="Times New Roman"/>
                <a:sym typeface="Times New Roman"/>
              </a:rPr>
              <a:t> </a:t>
            </a:r>
          </a:p>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MacDonald believed that art should express the "mood and character and spirit of the country"</a:t>
            </a:r>
            <a:r>
              <a:rPr i="1" lang="en-US" sz="2400">
                <a:solidFill>
                  <a:schemeClr val="dk1"/>
                </a:solidFill>
                <a:latin typeface="Times New Roman"/>
                <a:ea typeface="Times New Roman"/>
                <a:cs typeface="Times New Roman"/>
                <a:sym typeface="Times New Roman"/>
              </a:rPr>
              <a:t>,</a:t>
            </a:r>
            <a:r>
              <a:rPr lang="en-US" sz="2400">
                <a:solidFill>
                  <a:schemeClr val="dk1"/>
                </a:solidFill>
                <a:latin typeface="Times New Roman"/>
                <a:ea typeface="Times New Roman"/>
                <a:cs typeface="Times New Roman"/>
                <a:sym typeface="Times New Roman"/>
              </a:rPr>
              <a:t> and he portrayed his vision in vast panoramas using dark, rich colours and a turbulent patterned style.</a:t>
            </a: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pic>
        <p:nvPicPr>
          <p:cNvPr descr="C:\Documents and Settings\January Dabrowski\My Documents\EDU-Lesson Plans ART\Group of Seven\rcanjm08.jpg" id="267" name="Shape 267"/>
          <p:cNvPicPr preferRelativeResize="0"/>
          <p:nvPr/>
        </p:nvPicPr>
        <p:blipFill rotWithShape="1">
          <a:blip r:embed="rId3">
            <a:alphaModFix/>
          </a:blip>
          <a:srcRect b="0" l="0" r="0" t="0"/>
          <a:stretch/>
        </p:blipFill>
        <p:spPr>
          <a:xfrm>
            <a:off x="228600" y="1524000"/>
            <a:ext cx="4190999" cy="3394075"/>
          </a:xfrm>
          <a:prstGeom prst="rect">
            <a:avLst/>
          </a:prstGeom>
          <a:noFill/>
          <a:ln>
            <a:noFill/>
          </a:ln>
        </p:spPr>
      </p:pic>
      <p:pic>
        <p:nvPicPr>
          <p:cNvPr descr="C:\Documents and Settings\January Dabrowski\My Documents\EDU-Lesson Plans ART\Group of Seven\rm27.jpg" id="268" name="Shape 268"/>
          <p:cNvPicPr preferRelativeResize="0"/>
          <p:nvPr/>
        </p:nvPicPr>
        <p:blipFill rotWithShape="1">
          <a:blip r:embed="rId4">
            <a:alphaModFix/>
          </a:blip>
          <a:srcRect b="0" l="0" r="0" t="0"/>
          <a:stretch/>
        </p:blipFill>
        <p:spPr>
          <a:xfrm>
            <a:off x="4648200" y="1524000"/>
            <a:ext cx="4167187" cy="3411538"/>
          </a:xfrm>
          <a:prstGeom prst="rect">
            <a:avLst/>
          </a:prstGeom>
          <a:noFill/>
          <a:ln>
            <a:noFill/>
          </a:ln>
        </p:spPr>
      </p:pic>
      <p:sp>
        <p:nvSpPr>
          <p:cNvPr id="269" name="Shape 269"/>
          <p:cNvSpPr txBox="1"/>
          <p:nvPr/>
        </p:nvSpPr>
        <p:spPr>
          <a:xfrm>
            <a:off x="2590800" y="533400"/>
            <a:ext cx="4495800"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J.E.H. MacDonald</a:t>
            </a:r>
          </a:p>
        </p:txBody>
      </p:sp>
      <p:sp>
        <p:nvSpPr>
          <p:cNvPr id="270" name="Shape 270"/>
          <p:cNvSpPr txBox="1"/>
          <p:nvPr/>
        </p:nvSpPr>
        <p:spPr>
          <a:xfrm>
            <a:off x="441325" y="5067300"/>
            <a:ext cx="2787650" cy="36671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Batchawana Rapids Algoma</a:t>
            </a:r>
          </a:p>
        </p:txBody>
      </p:sp>
      <p:sp>
        <p:nvSpPr>
          <p:cNvPr id="271" name="Shape 271"/>
          <p:cNvSpPr txBox="1"/>
          <p:nvPr/>
        </p:nvSpPr>
        <p:spPr>
          <a:xfrm>
            <a:off x="4724400" y="5105400"/>
            <a:ext cx="1587499"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Lake McArthur</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1924</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nvSpPr>
        <p:spPr>
          <a:xfrm>
            <a:off x="2590800" y="533400"/>
            <a:ext cx="4495800"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Frederick Varley</a:t>
            </a:r>
          </a:p>
        </p:txBody>
      </p:sp>
      <p:sp>
        <p:nvSpPr>
          <p:cNvPr id="277" name="Shape 277"/>
          <p:cNvSpPr txBox="1"/>
          <p:nvPr/>
        </p:nvSpPr>
        <p:spPr>
          <a:xfrm>
            <a:off x="3581400" y="5867400"/>
            <a:ext cx="1663700"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Stormy Weather</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1920</a:t>
            </a:r>
          </a:p>
        </p:txBody>
      </p:sp>
      <p:pic>
        <p:nvPicPr>
          <p:cNvPr descr="C:\Documents and Settings\January Dabrowski\My Documents\EDU-Lesson Plans ART\Group of Seven\frederick_varley.jpg" id="278" name="Shape 278"/>
          <p:cNvPicPr preferRelativeResize="0"/>
          <p:nvPr/>
        </p:nvPicPr>
        <p:blipFill rotWithShape="1">
          <a:blip r:embed="rId3">
            <a:alphaModFix/>
          </a:blip>
          <a:srcRect b="0" l="0" r="0" t="0"/>
          <a:stretch/>
        </p:blipFill>
        <p:spPr>
          <a:xfrm>
            <a:off x="1676400" y="1295400"/>
            <a:ext cx="5714999" cy="45640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nvSpPr>
        <p:spPr>
          <a:xfrm>
            <a:off x="2209800" y="304800"/>
            <a:ext cx="4495800" cy="10366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Frederick Varley</a:t>
            </a:r>
          </a:p>
          <a:p>
            <a:pPr indent="0" lvl="0" marL="0" marR="0" rtl="0" algn="l">
              <a:spcBef>
                <a:spcPts val="0"/>
              </a:spcBef>
              <a:spcAft>
                <a:spcPts val="0"/>
              </a:spcAft>
              <a:buSzPct val="25000"/>
              <a:buNone/>
            </a:pPr>
            <a:r>
              <a:rPr lang="en-US" sz="1800">
                <a:solidFill>
                  <a:schemeClr val="dk1"/>
                </a:solidFill>
                <a:latin typeface="Times New Roman"/>
                <a:ea typeface="Times New Roman"/>
                <a:cs typeface="Times New Roman"/>
                <a:sym typeface="Times New Roman"/>
              </a:rPr>
              <a:t>1881-1969</a:t>
            </a:r>
          </a:p>
        </p:txBody>
      </p:sp>
      <p:pic>
        <p:nvPicPr>
          <p:cNvPr descr="C:\Documents and Settings\January Dabrowski\My Documents\EDU-Lesson Plans ART\Group of Seven\DOC_96_3item1.jpg" id="285" name="Shape 285"/>
          <p:cNvPicPr preferRelativeResize="0"/>
          <p:nvPr/>
        </p:nvPicPr>
        <p:blipFill rotWithShape="1">
          <a:blip r:embed="rId3">
            <a:alphaModFix/>
          </a:blip>
          <a:srcRect b="0" l="0" r="0" t="0"/>
          <a:stretch/>
        </p:blipFill>
        <p:spPr>
          <a:xfrm>
            <a:off x="0" y="381000"/>
            <a:ext cx="2032000" cy="2552699"/>
          </a:xfrm>
          <a:prstGeom prst="rect">
            <a:avLst/>
          </a:prstGeom>
          <a:noFill/>
          <a:ln>
            <a:noFill/>
          </a:ln>
        </p:spPr>
      </p:pic>
      <p:sp>
        <p:nvSpPr>
          <p:cNvPr id="286" name="Shape 286"/>
          <p:cNvSpPr txBox="1"/>
          <p:nvPr/>
        </p:nvSpPr>
        <p:spPr>
          <a:xfrm>
            <a:off x="1981200" y="1295400"/>
            <a:ext cx="7467600" cy="19177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Frederick Varley was born in 1881 in England. </a:t>
            </a:r>
          </a:p>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He studied painting at and went to work in London as a commercial illustrator. </a:t>
            </a:r>
          </a:p>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In 1912 he came to Canada</a:t>
            </a:r>
            <a:r>
              <a:rPr lang="en-US" sz="2400">
                <a:solidFill>
                  <a:schemeClr val="dk1"/>
                </a:solidFill>
                <a:latin typeface="Times New Roman"/>
                <a:ea typeface="Times New Roman"/>
                <a:cs typeface="Times New Roman"/>
                <a:sym typeface="Times New Roman"/>
              </a:rPr>
              <a:t>, where he found himself </a:t>
            </a:r>
          </a:p>
          <a:p>
            <a:pPr indent="0" lvl="0" marL="0" marR="0" rtl="0" algn="l">
              <a:spcBef>
                <a:spcPts val="0"/>
              </a:spcBef>
              <a:spcAft>
                <a:spcPts val="0"/>
              </a:spcAft>
              <a:buSzPct val="25000"/>
              <a:buNone/>
            </a:pPr>
            <a:r>
              <a:rPr lang="en-US" sz="2400">
                <a:solidFill>
                  <a:schemeClr val="dk1"/>
                </a:solidFill>
                <a:latin typeface="Times New Roman"/>
                <a:ea typeface="Times New Roman"/>
                <a:cs typeface="Times New Roman"/>
                <a:sym typeface="Times New Roman"/>
              </a:rPr>
              <a:t>working in the same commercial studio as Tom Thomson.</a:t>
            </a:r>
          </a:p>
        </p:txBody>
      </p:sp>
      <p:sp>
        <p:nvSpPr>
          <p:cNvPr id="287" name="Shape 287"/>
          <p:cNvSpPr txBox="1"/>
          <p:nvPr/>
        </p:nvSpPr>
        <p:spPr>
          <a:xfrm>
            <a:off x="212725" y="3124200"/>
            <a:ext cx="8931274" cy="41084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With Thomson and the others he took to painting Northern Ontario landscapes, and also began to do considerable work as a portrait painter.</a:t>
            </a:r>
          </a:p>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In 1933 he founded his own school, the AB College of Arts in Vancouver</a:t>
            </a:r>
            <a:r>
              <a:rPr lang="en-US" sz="2400">
                <a:solidFill>
                  <a:schemeClr val="dk1"/>
                </a:solidFill>
                <a:latin typeface="Times New Roman"/>
                <a:ea typeface="Times New Roman"/>
                <a:cs typeface="Times New Roman"/>
                <a:sym typeface="Times New Roman"/>
              </a:rPr>
              <a:t>, but this venture led to his bankruptcy in 1935. In 1938 his marriage also collapsed. </a:t>
            </a:r>
          </a:p>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The next years were difficult for Varley, most of them spent suffering from alcoholism in Montreal. In 1945, however, he returned to Toronto and slowly began to work again. He died in Toronto in 1969.</a:t>
            </a: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nvSpPr>
        <p:spPr>
          <a:xfrm>
            <a:off x="2590800" y="533400"/>
            <a:ext cx="4495800"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Frederick Varley</a:t>
            </a:r>
          </a:p>
        </p:txBody>
      </p:sp>
      <p:pic>
        <p:nvPicPr>
          <p:cNvPr descr="C:\Documents and Settings\January Dabrowski\My Documents\EDU-Lesson Plans ART\Group of Seven\varley_dawn.jpg" id="294" name="Shape 294"/>
          <p:cNvPicPr preferRelativeResize="0"/>
          <p:nvPr/>
        </p:nvPicPr>
        <p:blipFill rotWithShape="1">
          <a:blip r:embed="rId3">
            <a:alphaModFix/>
          </a:blip>
          <a:srcRect b="0" l="0" r="0" t="0"/>
          <a:stretch/>
        </p:blipFill>
        <p:spPr>
          <a:xfrm>
            <a:off x="381000" y="1676400"/>
            <a:ext cx="4038599" cy="3233738"/>
          </a:xfrm>
          <a:prstGeom prst="rect">
            <a:avLst/>
          </a:prstGeom>
          <a:noFill/>
          <a:ln>
            <a:noFill/>
          </a:ln>
        </p:spPr>
      </p:pic>
      <p:sp>
        <p:nvSpPr>
          <p:cNvPr id="295" name="Shape 295"/>
          <p:cNvSpPr txBox="1"/>
          <p:nvPr/>
        </p:nvSpPr>
        <p:spPr>
          <a:xfrm>
            <a:off x="685800" y="5029200"/>
            <a:ext cx="730250"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Dawn</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1929</a:t>
            </a:r>
          </a:p>
        </p:txBody>
      </p:sp>
      <p:pic>
        <p:nvPicPr>
          <p:cNvPr descr="C:\Documents and Settings\January Dabrowski\My Documents\EDU-Lesson Plans ART\Group of Seven\picture.jpg" id="296" name="Shape 296"/>
          <p:cNvPicPr preferRelativeResize="0"/>
          <p:nvPr/>
        </p:nvPicPr>
        <p:blipFill rotWithShape="1">
          <a:blip r:embed="rId4">
            <a:alphaModFix/>
          </a:blip>
          <a:srcRect b="0" l="0" r="0" t="0"/>
          <a:stretch/>
        </p:blipFill>
        <p:spPr>
          <a:xfrm>
            <a:off x="4800600" y="1676400"/>
            <a:ext cx="4038599" cy="3268662"/>
          </a:xfrm>
          <a:prstGeom prst="rect">
            <a:avLst/>
          </a:prstGeom>
          <a:noFill/>
          <a:ln>
            <a:noFill/>
          </a:ln>
        </p:spPr>
      </p:pic>
      <p:sp>
        <p:nvSpPr>
          <p:cNvPr id="297" name="Shape 297"/>
          <p:cNvSpPr txBox="1"/>
          <p:nvPr/>
        </p:nvSpPr>
        <p:spPr>
          <a:xfrm>
            <a:off x="4937125" y="5067300"/>
            <a:ext cx="2660649"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Rain Squall, Georgian Bay</a:t>
            </a:r>
          </a:p>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nvSpPr>
        <p:spPr>
          <a:xfrm>
            <a:off x="4800600" y="334962"/>
            <a:ext cx="3082924" cy="88423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latin typeface="verdana"/>
                <a:ea typeface="verdana"/>
                <a:cs typeface="verdana"/>
                <a:sym typeface="verdana"/>
              </a:rPr>
              <a:t>Tom Thomson</a:t>
            </a:r>
          </a:p>
          <a:p>
            <a:pPr indent="0" lvl="0" marL="0" marR="0" rtl="0" algn="l">
              <a:spcBef>
                <a:spcPts val="0"/>
              </a:spcBef>
              <a:spcAft>
                <a:spcPts val="0"/>
              </a:spcAft>
              <a:buSzPct val="25000"/>
              <a:buNone/>
            </a:pPr>
            <a:r>
              <a:rPr lang="en-US" sz="2000">
                <a:solidFill>
                  <a:schemeClr val="dk1"/>
                </a:solidFill>
                <a:latin typeface="verdana"/>
                <a:ea typeface="verdana"/>
                <a:cs typeface="verdana"/>
                <a:sym typeface="verdana"/>
              </a:rPr>
              <a:t>1877-1917</a:t>
            </a:r>
          </a:p>
        </p:txBody>
      </p:sp>
      <p:pic>
        <p:nvPicPr>
          <p:cNvPr descr="C:\Documents and Settings\January Dabrowski\My Documents\My Pictures\Group of Seven\Tom-Thomson-West-Wind-20621.jpg" id="304" name="Shape 304"/>
          <p:cNvPicPr preferRelativeResize="0"/>
          <p:nvPr/>
        </p:nvPicPr>
        <p:blipFill rotWithShape="1">
          <a:blip r:embed="rId3">
            <a:alphaModFix/>
          </a:blip>
          <a:srcRect b="0" l="0" r="0" t="0"/>
          <a:stretch/>
        </p:blipFill>
        <p:spPr>
          <a:xfrm>
            <a:off x="381000" y="381000"/>
            <a:ext cx="3429000" cy="2932112"/>
          </a:xfrm>
          <a:prstGeom prst="rect">
            <a:avLst/>
          </a:prstGeom>
          <a:noFill/>
          <a:ln>
            <a:noFill/>
          </a:ln>
        </p:spPr>
      </p:pic>
      <p:sp>
        <p:nvSpPr>
          <p:cNvPr id="305" name="Shape 305"/>
          <p:cNvSpPr txBox="1"/>
          <p:nvPr/>
        </p:nvSpPr>
        <p:spPr>
          <a:xfrm>
            <a:off x="4267200" y="1219200"/>
            <a:ext cx="4751388" cy="307974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000">
                <a:solidFill>
                  <a:srgbClr val="333366"/>
                </a:solidFill>
                <a:latin typeface="verdana"/>
                <a:ea typeface="verdana"/>
                <a:cs typeface="verdana"/>
                <a:sym typeface="verdana"/>
              </a:rPr>
              <a:t>Not a member…but was included </a:t>
            </a:r>
          </a:p>
          <a:p>
            <a:pPr indent="0" lvl="0" marL="0" marR="0" rtl="0" algn="l">
              <a:spcBef>
                <a:spcPts val="0"/>
              </a:spcBef>
              <a:spcAft>
                <a:spcPts val="0"/>
              </a:spcAft>
              <a:buSzPct val="25000"/>
              <a:buNone/>
            </a:pPr>
            <a:r>
              <a:rPr lang="en-US" sz="2000">
                <a:solidFill>
                  <a:srgbClr val="333366"/>
                </a:solidFill>
                <a:latin typeface="verdana"/>
                <a:ea typeface="verdana"/>
                <a:cs typeface="verdana"/>
                <a:sym typeface="verdana"/>
              </a:rPr>
              <a:t>in this circle of friends.</a:t>
            </a:r>
          </a:p>
          <a:p>
            <a:pPr indent="0" lvl="0" marL="0" marR="0" rtl="0" algn="l">
              <a:spcBef>
                <a:spcPts val="0"/>
              </a:spcBef>
              <a:spcAft>
                <a:spcPts val="0"/>
              </a:spcAft>
              <a:buNone/>
            </a:pPr>
            <a:r>
              <a:t/>
            </a:r>
            <a:endParaRPr sz="2000">
              <a:solidFill>
                <a:srgbClr val="333366"/>
              </a:solidFill>
              <a:latin typeface="verdana"/>
              <a:ea typeface="verdana"/>
              <a:cs typeface="verdana"/>
              <a:sym typeface="verdana"/>
            </a:endParaRPr>
          </a:p>
          <a:p>
            <a:pPr indent="0" lvl="0" marL="0" marR="0" rtl="0" algn="l">
              <a:spcBef>
                <a:spcPts val="0"/>
              </a:spcBef>
              <a:spcAft>
                <a:spcPts val="0"/>
              </a:spcAft>
              <a:buSzPct val="25000"/>
              <a:buNone/>
            </a:pPr>
            <a:r>
              <a:rPr lang="en-US" sz="2000">
                <a:solidFill>
                  <a:srgbClr val="333366"/>
                </a:solidFill>
                <a:latin typeface="verdana"/>
                <a:ea typeface="verdana"/>
                <a:cs typeface="verdana"/>
                <a:sym typeface="verdana"/>
              </a:rPr>
              <a:t>He was important to the other </a:t>
            </a:r>
          </a:p>
          <a:p>
            <a:pPr indent="0" lvl="0" marL="0" marR="0" rtl="0" algn="l">
              <a:spcBef>
                <a:spcPts val="0"/>
              </a:spcBef>
              <a:spcAft>
                <a:spcPts val="0"/>
              </a:spcAft>
              <a:buSzPct val="25000"/>
              <a:buNone/>
            </a:pPr>
            <a:r>
              <a:rPr lang="en-US" sz="2000">
                <a:solidFill>
                  <a:srgbClr val="333366"/>
                </a:solidFill>
                <a:latin typeface="verdana"/>
                <a:ea typeface="verdana"/>
                <a:cs typeface="verdana"/>
                <a:sym typeface="verdana"/>
              </a:rPr>
              <a:t>artists, because he was an </a:t>
            </a:r>
          </a:p>
          <a:p>
            <a:pPr indent="0" lvl="0" marL="0" marR="0" rtl="0" algn="l">
              <a:spcBef>
                <a:spcPts val="0"/>
              </a:spcBef>
              <a:spcAft>
                <a:spcPts val="0"/>
              </a:spcAft>
              <a:buSzPct val="25000"/>
              <a:buNone/>
            </a:pPr>
            <a:r>
              <a:rPr lang="en-US" sz="2000">
                <a:solidFill>
                  <a:srgbClr val="333366"/>
                </a:solidFill>
                <a:latin typeface="verdana"/>
                <a:ea typeface="verdana"/>
                <a:cs typeface="verdana"/>
                <a:sym typeface="verdana"/>
              </a:rPr>
              <a:t>outdoorsman and awakened </a:t>
            </a:r>
          </a:p>
          <a:p>
            <a:pPr indent="0" lvl="0" marL="0" marR="0" rtl="0" algn="l">
              <a:spcBef>
                <a:spcPts val="0"/>
              </a:spcBef>
              <a:spcAft>
                <a:spcPts val="0"/>
              </a:spcAft>
              <a:buSzPct val="25000"/>
              <a:buNone/>
            </a:pPr>
            <a:r>
              <a:rPr lang="en-US" sz="2000">
                <a:solidFill>
                  <a:srgbClr val="333366"/>
                </a:solidFill>
                <a:latin typeface="verdana"/>
                <a:ea typeface="verdana"/>
                <a:cs typeface="verdana"/>
                <a:sym typeface="verdana"/>
              </a:rPr>
              <a:t>their interest in painting the </a:t>
            </a:r>
          </a:p>
          <a:p>
            <a:pPr indent="0" lvl="0" marL="0" marR="0" rtl="0" algn="l">
              <a:spcBef>
                <a:spcPts val="0"/>
              </a:spcBef>
              <a:spcAft>
                <a:spcPts val="0"/>
              </a:spcAft>
              <a:buSzPct val="25000"/>
              <a:buNone/>
            </a:pPr>
            <a:r>
              <a:rPr lang="en-US" sz="2000">
                <a:solidFill>
                  <a:srgbClr val="333366"/>
                </a:solidFill>
                <a:latin typeface="verdana"/>
                <a:ea typeface="verdana"/>
                <a:cs typeface="verdana"/>
                <a:sym typeface="verdana"/>
              </a:rPr>
              <a:t>rugged northern Ontario landscape.</a:t>
            </a:r>
          </a:p>
          <a:p>
            <a:pPr indent="0" lvl="0" marL="0" marR="0" rtl="0" algn="l">
              <a:spcBef>
                <a:spcPts val="0"/>
              </a:spcBef>
              <a:spcAft>
                <a:spcPts val="0"/>
              </a:spcAft>
              <a:buNone/>
            </a:pPr>
            <a:r>
              <a:t/>
            </a:r>
            <a:endParaRPr sz="2000">
              <a:solidFill>
                <a:srgbClr val="333366"/>
              </a:solidFill>
              <a:latin typeface="verdana"/>
              <a:ea typeface="verdana"/>
              <a:cs typeface="verdana"/>
              <a:sym typeface="verdana"/>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pic>
        <p:nvPicPr>
          <p:cNvPr descr="C:\Documents and Settings\January Dabrowski\My Documents\My Pictures\Group of Seven\Jackpine.jpg" id="306" name="Shape 306"/>
          <p:cNvPicPr preferRelativeResize="0"/>
          <p:nvPr/>
        </p:nvPicPr>
        <p:blipFill rotWithShape="1">
          <a:blip r:embed="rId4">
            <a:alphaModFix/>
          </a:blip>
          <a:srcRect b="0" l="0" r="0" t="0"/>
          <a:stretch/>
        </p:blipFill>
        <p:spPr>
          <a:xfrm>
            <a:off x="381000" y="3581400"/>
            <a:ext cx="3429000" cy="3086099"/>
          </a:xfrm>
          <a:prstGeom prst="rect">
            <a:avLst/>
          </a:prstGeom>
          <a:noFill/>
          <a:ln>
            <a:noFill/>
          </a:ln>
        </p:spPr>
      </p:pic>
      <p:pic>
        <p:nvPicPr>
          <p:cNvPr descr="C:\Documents and Settings\January Dabrowski\My Documents\EDU-Lesson Plans ART\Group of Seven\TomThomson23.jpg" id="307" name="Shape 307"/>
          <p:cNvPicPr preferRelativeResize="0"/>
          <p:nvPr/>
        </p:nvPicPr>
        <p:blipFill rotWithShape="1">
          <a:blip r:embed="rId5">
            <a:alphaModFix/>
          </a:blip>
          <a:srcRect b="0" l="0" r="0" t="0"/>
          <a:stretch/>
        </p:blipFill>
        <p:spPr>
          <a:xfrm>
            <a:off x="6829500" y="3886550"/>
            <a:ext cx="2314500" cy="2862300"/>
          </a:xfrm>
          <a:prstGeom prst="rect">
            <a:avLst/>
          </a:prstGeom>
          <a:noFill/>
          <a:ln>
            <a:noFill/>
          </a:ln>
        </p:spPr>
      </p:pic>
      <p:sp>
        <p:nvSpPr>
          <p:cNvPr id="308" name="Shape 308"/>
          <p:cNvSpPr txBox="1"/>
          <p:nvPr/>
        </p:nvSpPr>
        <p:spPr>
          <a:xfrm>
            <a:off x="3810000" y="3999775"/>
            <a:ext cx="3019500" cy="2749200"/>
          </a:xfrm>
          <a:prstGeom prst="rect">
            <a:avLst/>
          </a:prstGeom>
          <a:noFill/>
          <a:ln>
            <a:noFill/>
          </a:ln>
        </p:spPr>
        <p:txBody>
          <a:bodyPr anchorCtr="0" anchor="t" bIns="91425" lIns="91425" rIns="91425" tIns="91425">
            <a:noAutofit/>
          </a:bodyPr>
          <a:lstStyle/>
          <a:p>
            <a:pPr lvl="0" rtl="0">
              <a:spcBef>
                <a:spcPts val="0"/>
              </a:spcBef>
              <a:buClr>
                <a:schemeClr val="dk1"/>
              </a:buClr>
              <a:buSzPct val="25000"/>
              <a:buFont typeface="Arial"/>
              <a:buNone/>
            </a:pPr>
            <a:r>
              <a:rPr lang="en-US" sz="1800">
                <a:solidFill>
                  <a:schemeClr val="dk1"/>
                </a:solidFill>
              </a:rPr>
              <a:t>During the spring of 1917, tragedy struck the group as Tom Thomson drowned in Algonquin Park's Canoe Lake. This tragedy shocked the Group, and questions were raised about the suspicious circumstances surrounding the drowning</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pic>
        <p:nvPicPr>
          <p:cNvPr descr="C:\Documents and Settings\January Dabrowski\My Documents\My Pictures\Group of Seven\tom canow.jpg" id="314" name="Shape 314"/>
          <p:cNvPicPr preferRelativeResize="0"/>
          <p:nvPr/>
        </p:nvPicPr>
        <p:blipFill rotWithShape="1">
          <a:blip r:embed="rId3">
            <a:alphaModFix/>
          </a:blip>
          <a:srcRect b="0" l="0" r="0" t="0"/>
          <a:stretch/>
        </p:blipFill>
        <p:spPr>
          <a:xfrm>
            <a:off x="5029200" y="304800"/>
            <a:ext cx="3809999" cy="2606674"/>
          </a:xfrm>
          <a:prstGeom prst="rect">
            <a:avLst/>
          </a:prstGeom>
          <a:noFill/>
          <a:ln>
            <a:noFill/>
          </a:ln>
        </p:spPr>
      </p:pic>
      <p:pic>
        <p:nvPicPr>
          <p:cNvPr descr="C:\Documents and Settings\January Dabrowski\My Documents\My Pictures\Group of Seven\thompson.jpg" id="315" name="Shape 315"/>
          <p:cNvPicPr preferRelativeResize="0"/>
          <p:nvPr/>
        </p:nvPicPr>
        <p:blipFill rotWithShape="1">
          <a:blip r:embed="rId4">
            <a:alphaModFix/>
          </a:blip>
          <a:srcRect b="0" l="0" r="0" t="0"/>
          <a:stretch/>
        </p:blipFill>
        <p:spPr>
          <a:xfrm>
            <a:off x="5029200" y="3303587"/>
            <a:ext cx="3657600" cy="3135312"/>
          </a:xfrm>
          <a:prstGeom prst="rect">
            <a:avLst/>
          </a:prstGeom>
          <a:noFill/>
          <a:ln>
            <a:noFill/>
          </a:ln>
        </p:spPr>
      </p:pic>
      <p:sp>
        <p:nvSpPr>
          <p:cNvPr id="316" name="Shape 316"/>
          <p:cNvSpPr txBox="1"/>
          <p:nvPr/>
        </p:nvSpPr>
        <p:spPr>
          <a:xfrm>
            <a:off x="5699125" y="2933700"/>
            <a:ext cx="781049" cy="36671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Canoe</a:t>
            </a:r>
          </a:p>
        </p:txBody>
      </p:sp>
      <p:sp>
        <p:nvSpPr>
          <p:cNvPr id="317" name="Shape 317"/>
          <p:cNvSpPr txBox="1"/>
          <p:nvPr/>
        </p:nvSpPr>
        <p:spPr>
          <a:xfrm>
            <a:off x="5089525" y="6362700"/>
            <a:ext cx="2768599" cy="36671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The Birch Grove 1915-1916</a:t>
            </a:r>
          </a:p>
        </p:txBody>
      </p:sp>
      <p:pic>
        <p:nvPicPr>
          <p:cNvPr descr="C:\Documents and Settings\January Dabrowski\My Documents\EDU-Lesson Plans ART\Group of Seven\1750-7167~The-Pool-Posters.jpg" id="318" name="Shape 318"/>
          <p:cNvPicPr preferRelativeResize="0"/>
          <p:nvPr/>
        </p:nvPicPr>
        <p:blipFill rotWithShape="1">
          <a:blip r:embed="rId5">
            <a:alphaModFix/>
          </a:blip>
          <a:srcRect b="0" l="0" r="0" t="0"/>
          <a:stretch/>
        </p:blipFill>
        <p:spPr>
          <a:xfrm>
            <a:off x="228600" y="1219200"/>
            <a:ext cx="4495800" cy="3573463"/>
          </a:xfrm>
          <a:prstGeom prst="rect">
            <a:avLst/>
          </a:prstGeom>
          <a:noFill/>
          <a:ln>
            <a:noFill/>
          </a:ln>
        </p:spPr>
      </p:pic>
      <p:sp>
        <p:nvSpPr>
          <p:cNvPr id="319" name="Shape 319"/>
          <p:cNvSpPr txBox="1"/>
          <p:nvPr/>
        </p:nvSpPr>
        <p:spPr>
          <a:xfrm>
            <a:off x="990600" y="4953000"/>
            <a:ext cx="1016000" cy="36671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The Pool</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pic>
        <p:nvPicPr>
          <p:cNvPr descr="C:\Documents and Settings\January Dabrowski\My Documents\My Pictures\Group of Seven\franklin carmichael, snow clouds 1938.jpg" id="324" name="Shape 324"/>
          <p:cNvPicPr preferRelativeResize="0"/>
          <p:nvPr/>
        </p:nvPicPr>
        <p:blipFill rotWithShape="1">
          <a:blip r:embed="rId3">
            <a:alphaModFix/>
          </a:blip>
          <a:srcRect b="0" l="0" r="0" t="0"/>
          <a:stretch/>
        </p:blipFill>
        <p:spPr>
          <a:xfrm>
            <a:off x="228600" y="228600"/>
            <a:ext cx="4838700" cy="3809999"/>
          </a:xfrm>
          <a:prstGeom prst="rect">
            <a:avLst/>
          </a:prstGeom>
          <a:noFill/>
          <a:ln>
            <a:noFill/>
          </a:ln>
        </p:spPr>
      </p:pic>
      <p:sp>
        <p:nvSpPr>
          <p:cNvPr id="325" name="Shape 325"/>
          <p:cNvSpPr txBox="1"/>
          <p:nvPr/>
        </p:nvSpPr>
        <p:spPr>
          <a:xfrm>
            <a:off x="5257800" y="533400"/>
            <a:ext cx="3886200" cy="37433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rgbClr val="333366"/>
                </a:solidFill>
                <a:latin typeface="verdana"/>
                <a:ea typeface="verdana"/>
                <a:cs typeface="verdana"/>
                <a:sym typeface="verdana"/>
              </a:rPr>
              <a:t>The Group were not</a:t>
            </a:r>
          </a:p>
          <a:p>
            <a:pPr indent="0" lvl="0" marL="0" marR="0" rtl="0" algn="l">
              <a:spcBef>
                <a:spcPts val="0"/>
              </a:spcBef>
              <a:spcAft>
                <a:spcPts val="0"/>
              </a:spcAft>
              <a:buSzPct val="25000"/>
              <a:buNone/>
            </a:pPr>
            <a:r>
              <a:rPr lang="en-US" sz="2400">
                <a:solidFill>
                  <a:srgbClr val="333366"/>
                </a:solidFill>
                <a:latin typeface="verdana"/>
                <a:ea typeface="verdana"/>
                <a:cs typeface="verdana"/>
                <a:sym typeface="verdana"/>
              </a:rPr>
              <a:t>exclusively landscape </a:t>
            </a:r>
          </a:p>
          <a:p>
            <a:pPr indent="0" lvl="0" marL="0" marR="0" rtl="0" algn="l">
              <a:spcBef>
                <a:spcPts val="0"/>
              </a:spcBef>
              <a:spcAft>
                <a:spcPts val="0"/>
              </a:spcAft>
              <a:buSzPct val="25000"/>
              <a:buNone/>
            </a:pPr>
            <a:r>
              <a:rPr lang="en-US" sz="2400">
                <a:solidFill>
                  <a:srgbClr val="333366"/>
                </a:solidFill>
                <a:latin typeface="verdana"/>
                <a:ea typeface="verdana"/>
                <a:cs typeface="verdana"/>
                <a:sym typeface="verdana"/>
              </a:rPr>
              <a:t>painters, and it was only after their first exhibition at the Art Gallery of Toronto</a:t>
            </a:r>
          </a:p>
          <a:p>
            <a:pPr indent="0" lvl="0" marL="0" marR="0" rtl="0" algn="l">
              <a:spcBef>
                <a:spcPts val="0"/>
              </a:spcBef>
              <a:spcAft>
                <a:spcPts val="0"/>
              </a:spcAft>
              <a:buSzPct val="25000"/>
              <a:buNone/>
            </a:pPr>
            <a:r>
              <a:rPr lang="en-US" sz="2400">
                <a:solidFill>
                  <a:srgbClr val="333366"/>
                </a:solidFill>
                <a:latin typeface="verdana"/>
                <a:ea typeface="verdana"/>
                <a:cs typeface="verdana"/>
                <a:sym typeface="verdana"/>
              </a:rPr>
              <a:t>in 1920 that they began to identify themselves as </a:t>
            </a:r>
          </a:p>
          <a:p>
            <a:pPr indent="0" lvl="0" marL="0" marR="0" rtl="0" algn="l">
              <a:spcBef>
                <a:spcPts val="0"/>
              </a:spcBef>
              <a:spcAft>
                <a:spcPts val="0"/>
              </a:spcAft>
              <a:buSzPct val="25000"/>
              <a:buNone/>
            </a:pPr>
            <a:r>
              <a:rPr b="1" lang="en-US" sz="2400">
                <a:solidFill>
                  <a:srgbClr val="333366"/>
                </a:solidFill>
                <a:latin typeface="verdana"/>
                <a:ea typeface="verdana"/>
                <a:cs typeface="verdana"/>
                <a:sym typeface="verdana"/>
              </a:rPr>
              <a:t>The Group of Seven</a:t>
            </a:r>
          </a:p>
        </p:txBody>
      </p:sp>
      <p:sp>
        <p:nvSpPr>
          <p:cNvPr id="326" name="Shape 326"/>
          <p:cNvSpPr txBox="1"/>
          <p:nvPr/>
        </p:nvSpPr>
        <p:spPr>
          <a:xfrm>
            <a:off x="609600" y="4800600"/>
            <a:ext cx="7940674" cy="19177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2400">
                <a:solidFill>
                  <a:srgbClr val="333366"/>
                </a:solidFill>
                <a:latin typeface="verdana"/>
                <a:ea typeface="verdana"/>
                <a:cs typeface="verdana"/>
                <a:sym typeface="verdana"/>
              </a:rPr>
              <a:t>They were initially drawn together by a common sense of frustration with the conservative and imitative quality of most Canadian art.</a:t>
            </a:r>
            <a:r>
              <a:rPr lang="en-US" sz="2400">
                <a:solidFill>
                  <a:srgbClr val="333366"/>
                </a:solidFill>
                <a:latin typeface="verdana"/>
                <a:ea typeface="verdana"/>
                <a:cs typeface="verdana"/>
                <a:sym typeface="verdana"/>
              </a:rPr>
              <a:t> </a:t>
            </a: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pic>
        <p:nvPicPr>
          <p:cNvPr descr="C:\Documents and Settings\January Dabrowski\My Documents\My Pictures\Group of Seven\ay jackson, canal du loing near episy 1909.jpg" id="332" name="Shape 332"/>
          <p:cNvPicPr preferRelativeResize="0"/>
          <p:nvPr/>
        </p:nvPicPr>
        <p:blipFill rotWithShape="1">
          <a:blip r:embed="rId3">
            <a:alphaModFix/>
          </a:blip>
          <a:srcRect b="0" l="0" r="0" t="0"/>
          <a:stretch/>
        </p:blipFill>
        <p:spPr>
          <a:xfrm>
            <a:off x="3581400" y="304800"/>
            <a:ext cx="5168900" cy="4179888"/>
          </a:xfrm>
          <a:prstGeom prst="rect">
            <a:avLst/>
          </a:prstGeom>
          <a:noFill/>
          <a:ln>
            <a:noFill/>
          </a:ln>
        </p:spPr>
      </p:pic>
      <p:sp>
        <p:nvSpPr>
          <p:cNvPr id="333" name="Shape 333"/>
          <p:cNvSpPr txBox="1"/>
          <p:nvPr/>
        </p:nvSpPr>
        <p:spPr>
          <a:xfrm>
            <a:off x="152400" y="1244600"/>
            <a:ext cx="3568699" cy="155257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rgbClr val="003366"/>
                </a:solidFill>
                <a:latin typeface="verdana"/>
                <a:ea typeface="verdana"/>
                <a:cs typeface="verdana"/>
                <a:sym typeface="verdana"/>
              </a:rPr>
              <a:t>The Group of Seven</a:t>
            </a:r>
          </a:p>
          <a:p>
            <a:pPr indent="0" lvl="0" marL="0" marR="0" rtl="0" algn="l">
              <a:spcBef>
                <a:spcPts val="0"/>
              </a:spcBef>
              <a:spcAft>
                <a:spcPts val="0"/>
              </a:spcAft>
              <a:buSzPct val="25000"/>
              <a:buNone/>
            </a:pPr>
            <a:r>
              <a:rPr lang="en-US" sz="2400">
                <a:solidFill>
                  <a:srgbClr val="003366"/>
                </a:solidFill>
                <a:latin typeface="verdana"/>
                <a:ea typeface="verdana"/>
                <a:cs typeface="verdana"/>
                <a:sym typeface="verdana"/>
              </a:rPr>
              <a:t>tried to show the </a:t>
            </a:r>
          </a:p>
          <a:p>
            <a:pPr indent="0" lvl="0" marL="0" marR="0" rtl="0" algn="l">
              <a:spcBef>
                <a:spcPts val="0"/>
              </a:spcBef>
              <a:spcAft>
                <a:spcPts val="0"/>
              </a:spcAft>
              <a:buSzPct val="25000"/>
              <a:buNone/>
            </a:pPr>
            <a:r>
              <a:rPr lang="en-US" sz="2400">
                <a:solidFill>
                  <a:srgbClr val="003366"/>
                </a:solidFill>
                <a:latin typeface="verdana"/>
                <a:ea typeface="verdana"/>
                <a:cs typeface="verdana"/>
                <a:sym typeface="verdana"/>
              </a:rPr>
              <a:t>Relationship between </a:t>
            </a:r>
          </a:p>
          <a:p>
            <a:pPr indent="0" lvl="0" marL="0" marR="0" rtl="0" algn="l">
              <a:spcBef>
                <a:spcPts val="0"/>
              </a:spcBef>
              <a:spcAft>
                <a:spcPts val="0"/>
              </a:spcAft>
              <a:buSzPct val="25000"/>
              <a:buNone/>
            </a:pPr>
            <a:r>
              <a:rPr b="1" lang="en-US" sz="2400">
                <a:solidFill>
                  <a:srgbClr val="003366"/>
                </a:solidFill>
                <a:latin typeface="verdana"/>
                <a:ea typeface="verdana"/>
                <a:cs typeface="verdana"/>
                <a:sym typeface="verdana"/>
              </a:rPr>
              <a:t>art and nature</a:t>
            </a:r>
          </a:p>
        </p:txBody>
      </p:sp>
      <p:sp>
        <p:nvSpPr>
          <p:cNvPr id="334" name="Shape 334"/>
          <p:cNvSpPr txBox="1"/>
          <p:nvPr/>
        </p:nvSpPr>
        <p:spPr>
          <a:xfrm>
            <a:off x="381000" y="4648200"/>
            <a:ext cx="7491413" cy="7016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000">
                <a:solidFill>
                  <a:srgbClr val="003366"/>
                </a:solidFill>
                <a:latin typeface="verdana"/>
                <a:ea typeface="verdana"/>
                <a:cs typeface="verdana"/>
                <a:sym typeface="verdana"/>
              </a:rPr>
              <a:t>They shifted away from imitation of natural effects, </a:t>
            </a:r>
          </a:p>
          <a:p>
            <a:pPr indent="0" lvl="0" marL="0" marR="0" rtl="0" algn="l">
              <a:spcBef>
                <a:spcPts val="0"/>
              </a:spcBef>
              <a:spcAft>
                <a:spcPts val="0"/>
              </a:spcAft>
              <a:buSzPct val="25000"/>
              <a:buNone/>
            </a:pPr>
            <a:r>
              <a:rPr lang="en-US" sz="2000">
                <a:solidFill>
                  <a:srgbClr val="003366"/>
                </a:solidFill>
                <a:latin typeface="verdana"/>
                <a:ea typeface="verdana"/>
                <a:cs typeface="verdana"/>
                <a:sym typeface="verdana"/>
              </a:rPr>
              <a:t>towards the expression of their feelings for their subjects</a:t>
            </a:r>
          </a:p>
        </p:txBody>
      </p:sp>
      <p:sp>
        <p:nvSpPr>
          <p:cNvPr id="335" name="Shape 335"/>
          <p:cNvSpPr txBox="1"/>
          <p:nvPr/>
        </p:nvSpPr>
        <p:spPr>
          <a:xfrm>
            <a:off x="304800" y="5715000"/>
            <a:ext cx="6381749" cy="8223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2400">
                <a:solidFill>
                  <a:schemeClr val="dk1"/>
                </a:solidFill>
                <a:latin typeface="verdana"/>
                <a:ea typeface="verdana"/>
                <a:cs typeface="verdana"/>
                <a:sym typeface="verdana"/>
              </a:rPr>
              <a:t>What type of emotions and feelings </a:t>
            </a:r>
          </a:p>
          <a:p>
            <a:pPr indent="0" lvl="0" marL="0" marR="0" rtl="0" algn="l">
              <a:spcBef>
                <a:spcPts val="0"/>
              </a:spcBef>
              <a:spcAft>
                <a:spcPts val="0"/>
              </a:spcAft>
              <a:buSzPct val="25000"/>
              <a:buNone/>
            </a:pPr>
            <a:r>
              <a:rPr b="1" lang="en-US" sz="2400">
                <a:solidFill>
                  <a:schemeClr val="dk1"/>
                </a:solidFill>
                <a:latin typeface="verdana"/>
                <a:ea typeface="verdana"/>
                <a:cs typeface="verdana"/>
                <a:sym typeface="verdana"/>
              </a:rPr>
              <a:t>does this painting convey?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pic>
        <p:nvPicPr>
          <p:cNvPr descr="C:\Documents and Settings\January Dabrowski\My Documents\My Pictures\Group of Seven\Group of Seven.bmp" id="103" name="Shape 103"/>
          <p:cNvPicPr preferRelativeResize="0"/>
          <p:nvPr/>
        </p:nvPicPr>
        <p:blipFill rotWithShape="1">
          <a:blip r:embed="rId3">
            <a:alphaModFix/>
          </a:blip>
          <a:srcRect b="0" l="0" r="0" t="0"/>
          <a:stretch/>
        </p:blipFill>
        <p:spPr>
          <a:xfrm>
            <a:off x="76200" y="2425700"/>
            <a:ext cx="9067799" cy="1914525"/>
          </a:xfrm>
          <a:prstGeom prst="rect">
            <a:avLst/>
          </a:prstGeom>
          <a:noFill/>
          <a:ln>
            <a:noFill/>
          </a:ln>
        </p:spPr>
      </p:pic>
      <p:sp>
        <p:nvSpPr>
          <p:cNvPr id="104" name="Shape 104"/>
          <p:cNvSpPr txBox="1"/>
          <p:nvPr/>
        </p:nvSpPr>
        <p:spPr>
          <a:xfrm>
            <a:off x="1447800" y="990600"/>
            <a:ext cx="6356349"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600">
                <a:solidFill>
                  <a:schemeClr val="dk1"/>
                </a:solidFill>
                <a:latin typeface="Times New Roman"/>
                <a:ea typeface="Times New Roman"/>
                <a:cs typeface="Times New Roman"/>
                <a:sym typeface="Times New Roman"/>
              </a:rPr>
              <a:t>And the Group Members are……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pic>
        <p:nvPicPr>
          <p:cNvPr descr="C:\Documents and Settings\January Dabrowski\My Documents\My Pictures\Group of Seven\carmichael, bay of isalnds 1931.jpg" id="341" name="Shape 341"/>
          <p:cNvPicPr preferRelativeResize="0"/>
          <p:nvPr/>
        </p:nvPicPr>
        <p:blipFill rotWithShape="1">
          <a:blip r:embed="rId3">
            <a:alphaModFix/>
          </a:blip>
          <a:srcRect b="0" l="0" r="0" t="0"/>
          <a:stretch/>
        </p:blipFill>
        <p:spPr>
          <a:xfrm>
            <a:off x="304800" y="304800"/>
            <a:ext cx="3809999" cy="3187699"/>
          </a:xfrm>
          <a:prstGeom prst="rect">
            <a:avLst/>
          </a:prstGeom>
          <a:noFill/>
          <a:ln>
            <a:noFill/>
          </a:ln>
        </p:spPr>
      </p:pic>
      <p:pic>
        <p:nvPicPr>
          <p:cNvPr descr="C:\Documents and Settings\January Dabrowski\My Documents\My Pictures\Group of Seven\Harris_Mount_Lefroy_450_902.jpg" id="342" name="Shape 342"/>
          <p:cNvPicPr preferRelativeResize="0"/>
          <p:nvPr/>
        </p:nvPicPr>
        <p:blipFill rotWithShape="1">
          <a:blip r:embed="rId4">
            <a:alphaModFix/>
          </a:blip>
          <a:srcRect b="0" l="0" r="0" t="0"/>
          <a:stretch/>
        </p:blipFill>
        <p:spPr>
          <a:xfrm>
            <a:off x="4343400" y="304800"/>
            <a:ext cx="4610100" cy="3944937"/>
          </a:xfrm>
          <a:prstGeom prst="rect">
            <a:avLst/>
          </a:prstGeom>
          <a:noFill/>
          <a:ln>
            <a:noFill/>
          </a:ln>
        </p:spPr>
      </p:pic>
      <p:sp>
        <p:nvSpPr>
          <p:cNvPr id="343" name="Shape 343"/>
          <p:cNvSpPr txBox="1"/>
          <p:nvPr/>
        </p:nvSpPr>
        <p:spPr>
          <a:xfrm>
            <a:off x="4419600" y="4648200"/>
            <a:ext cx="4395787" cy="8223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rgbClr val="003366"/>
                </a:solidFill>
                <a:latin typeface="verdana"/>
                <a:ea typeface="verdana"/>
                <a:cs typeface="verdana"/>
                <a:sym typeface="verdana"/>
              </a:rPr>
              <a:t>Group established itself as </a:t>
            </a:r>
          </a:p>
          <a:p>
            <a:pPr indent="0" lvl="0" marL="0" marR="0" rtl="0" algn="l">
              <a:spcBef>
                <a:spcPts val="0"/>
              </a:spcBef>
              <a:spcAft>
                <a:spcPts val="0"/>
              </a:spcAft>
              <a:buSzPct val="25000"/>
              <a:buNone/>
            </a:pPr>
            <a:r>
              <a:rPr lang="en-US" sz="2400">
                <a:solidFill>
                  <a:srgbClr val="003366"/>
                </a:solidFill>
                <a:latin typeface="verdana"/>
                <a:ea typeface="verdana"/>
                <a:cs typeface="verdana"/>
                <a:sym typeface="verdana"/>
              </a:rPr>
              <a:t>uniquely </a:t>
            </a:r>
            <a:r>
              <a:rPr b="1" lang="en-US" sz="2400">
                <a:solidFill>
                  <a:srgbClr val="003366"/>
                </a:solidFill>
                <a:latin typeface="verdana"/>
                <a:ea typeface="verdana"/>
                <a:cs typeface="verdana"/>
                <a:sym typeface="verdana"/>
              </a:rPr>
              <a:t>Canadian</a:t>
            </a:r>
            <a:r>
              <a:rPr lang="en-US" sz="2400">
                <a:solidFill>
                  <a:srgbClr val="003366"/>
                </a:solidFill>
                <a:latin typeface="verdana"/>
                <a:ea typeface="verdana"/>
                <a:cs typeface="verdana"/>
                <a:sym typeface="verdana"/>
              </a:rPr>
              <a:t> in style</a:t>
            </a:r>
          </a:p>
        </p:txBody>
      </p:sp>
      <p:pic>
        <p:nvPicPr>
          <p:cNvPr descr="C:\Documents and Settings\January Dabrowski\My Documents\My Pictures\Group of Seven\new.bmp" id="344" name="Shape 344"/>
          <p:cNvPicPr preferRelativeResize="0"/>
          <p:nvPr/>
        </p:nvPicPr>
        <p:blipFill rotWithShape="1">
          <a:blip r:embed="rId5">
            <a:alphaModFix/>
          </a:blip>
          <a:srcRect b="0" l="0" r="0" t="0"/>
          <a:stretch/>
        </p:blipFill>
        <p:spPr>
          <a:xfrm>
            <a:off x="381000" y="3581400"/>
            <a:ext cx="3809999" cy="30670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nvSpPr>
        <p:spPr>
          <a:xfrm>
            <a:off x="303212" y="609600"/>
            <a:ext cx="8840786"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rgbClr val="003366"/>
                </a:solidFill>
                <a:latin typeface="verdana"/>
                <a:ea typeface="verdana"/>
                <a:cs typeface="verdana"/>
                <a:sym typeface="verdana"/>
              </a:rPr>
              <a:t>Which painting was done by a Group of Seven member?</a:t>
            </a:r>
          </a:p>
        </p:txBody>
      </p:sp>
      <p:pic>
        <p:nvPicPr>
          <p:cNvPr descr="C:\Documents and Settings\January Dabrowski\My Documents\My Pictures\Group of Seven\fake.jpg" id="351" name="Shape 351"/>
          <p:cNvPicPr preferRelativeResize="0"/>
          <p:nvPr/>
        </p:nvPicPr>
        <p:blipFill rotWithShape="1">
          <a:blip r:embed="rId3">
            <a:alphaModFix/>
          </a:blip>
          <a:srcRect b="0" l="0" r="0" t="0"/>
          <a:stretch/>
        </p:blipFill>
        <p:spPr>
          <a:xfrm>
            <a:off x="152400" y="1752600"/>
            <a:ext cx="4419599" cy="3314700"/>
          </a:xfrm>
          <a:prstGeom prst="rect">
            <a:avLst/>
          </a:prstGeom>
          <a:noFill/>
          <a:ln>
            <a:noFill/>
          </a:ln>
        </p:spPr>
      </p:pic>
      <p:pic>
        <p:nvPicPr>
          <p:cNvPr descr="C:\Documents and Settings\January Dabrowski\My Documents\My Pictures\Group of Seven\Lake%20Superior__L%20Harris.jpg" id="352" name="Shape 352"/>
          <p:cNvPicPr preferRelativeResize="0"/>
          <p:nvPr/>
        </p:nvPicPr>
        <p:blipFill rotWithShape="1">
          <a:blip r:embed="rId4">
            <a:alphaModFix/>
          </a:blip>
          <a:srcRect b="0" l="0" r="0" t="0"/>
          <a:stretch/>
        </p:blipFill>
        <p:spPr>
          <a:xfrm>
            <a:off x="4800600" y="1752600"/>
            <a:ext cx="4038599" cy="33162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nvSpPr>
        <p:spPr>
          <a:xfrm>
            <a:off x="303212" y="609600"/>
            <a:ext cx="8840786"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rgbClr val="003366"/>
                </a:solidFill>
                <a:latin typeface="verdana"/>
                <a:ea typeface="verdana"/>
                <a:cs typeface="verdana"/>
                <a:sym typeface="verdana"/>
              </a:rPr>
              <a:t>Which painting was done by a Group of Seven member?</a:t>
            </a:r>
          </a:p>
        </p:txBody>
      </p:sp>
      <p:pic>
        <p:nvPicPr>
          <p:cNvPr descr="C:\Documents and Settings\January Dabrowski\My Documents\My Pictures\Group of Seven\laren harriis.jpg" id="359" name="Shape 359"/>
          <p:cNvPicPr preferRelativeResize="0"/>
          <p:nvPr/>
        </p:nvPicPr>
        <p:blipFill rotWithShape="1">
          <a:blip r:embed="rId3">
            <a:alphaModFix/>
          </a:blip>
          <a:srcRect b="0" l="0" r="0" t="0"/>
          <a:stretch/>
        </p:blipFill>
        <p:spPr>
          <a:xfrm>
            <a:off x="228600" y="1752600"/>
            <a:ext cx="4114800" cy="3186113"/>
          </a:xfrm>
          <a:prstGeom prst="rect">
            <a:avLst/>
          </a:prstGeom>
          <a:noFill/>
          <a:ln>
            <a:noFill/>
          </a:ln>
        </p:spPr>
      </p:pic>
      <p:pic>
        <p:nvPicPr>
          <p:cNvPr descr="C:\Documents and Settings\January Dabrowski\My Documents\My Pictures\Group of Seven\Brittany'sGroupSevenPastel.jpg" id="360" name="Shape 360"/>
          <p:cNvPicPr preferRelativeResize="0"/>
          <p:nvPr/>
        </p:nvPicPr>
        <p:blipFill rotWithShape="1">
          <a:blip r:embed="rId4">
            <a:alphaModFix/>
          </a:blip>
          <a:srcRect b="0" l="0" r="0" t="0"/>
          <a:stretch/>
        </p:blipFill>
        <p:spPr>
          <a:xfrm>
            <a:off x="4419600" y="1828800"/>
            <a:ext cx="4495800" cy="30321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nvSpPr>
        <p:spPr>
          <a:xfrm>
            <a:off x="3352800" y="381000"/>
            <a:ext cx="2317749" cy="5794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latin typeface="verdana"/>
                <a:ea typeface="verdana"/>
                <a:cs typeface="verdana"/>
                <a:sym typeface="verdana"/>
              </a:rPr>
              <a:t>Emily Carr</a:t>
            </a:r>
          </a:p>
        </p:txBody>
      </p:sp>
      <p:pic>
        <p:nvPicPr>
          <p:cNvPr descr="C:\Documents and Settings\January Dabrowski\My Documents\EDU-Lesson Plans ART\Group of Seven\06-2-Emily.jpg" id="367" name="Shape 367"/>
          <p:cNvPicPr preferRelativeResize="0"/>
          <p:nvPr/>
        </p:nvPicPr>
        <p:blipFill rotWithShape="1">
          <a:blip r:embed="rId3">
            <a:alphaModFix/>
          </a:blip>
          <a:srcRect b="0" l="0" r="0" t="0"/>
          <a:stretch/>
        </p:blipFill>
        <p:spPr>
          <a:xfrm>
            <a:off x="1371600" y="1143000"/>
            <a:ext cx="6521450" cy="4724400"/>
          </a:xfrm>
          <a:prstGeom prst="rect">
            <a:avLst/>
          </a:prstGeom>
          <a:noFill/>
          <a:ln>
            <a:noFill/>
          </a:ln>
        </p:spPr>
      </p:pic>
      <p:sp>
        <p:nvSpPr>
          <p:cNvPr id="368" name="Shape 368"/>
          <p:cNvSpPr txBox="1"/>
          <p:nvPr/>
        </p:nvSpPr>
        <p:spPr>
          <a:xfrm>
            <a:off x="3581400" y="5943600"/>
            <a:ext cx="1600199"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Kispiox Village</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1929</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txBox="1"/>
          <p:nvPr/>
        </p:nvSpPr>
        <p:spPr>
          <a:xfrm>
            <a:off x="3276600" y="1279525"/>
            <a:ext cx="5318124" cy="16160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2000">
                <a:solidFill>
                  <a:srgbClr val="003366"/>
                </a:solidFill>
                <a:latin typeface="verdana"/>
                <a:ea typeface="verdana"/>
                <a:cs typeface="verdana"/>
                <a:sym typeface="verdana"/>
              </a:rPr>
              <a:t>One of Canada’s most famous painters.</a:t>
            </a:r>
            <a:r>
              <a:rPr lang="en-US" sz="2000">
                <a:solidFill>
                  <a:srgbClr val="003366"/>
                </a:solidFill>
                <a:latin typeface="verdana"/>
                <a:ea typeface="verdana"/>
                <a:cs typeface="verdana"/>
                <a:sym typeface="verdana"/>
              </a:rPr>
              <a:t> </a:t>
            </a:r>
            <a:r>
              <a:rPr b="1" lang="en-US" sz="2000">
                <a:solidFill>
                  <a:srgbClr val="003366"/>
                </a:solidFill>
                <a:latin typeface="verdana"/>
                <a:ea typeface="verdana"/>
                <a:cs typeface="verdana"/>
                <a:sym typeface="verdana"/>
              </a:rPr>
              <a:t>Her inspiration was from looking at Native villages of her home province (British Columbia)</a:t>
            </a:r>
          </a:p>
          <a:p>
            <a:pPr indent="0" lvl="0" marL="0" marR="0" rtl="0" algn="l">
              <a:spcBef>
                <a:spcPts val="0"/>
              </a:spcBef>
              <a:spcAft>
                <a:spcPts val="0"/>
              </a:spcAft>
              <a:buNone/>
            </a:pPr>
            <a:r>
              <a:t/>
            </a:r>
            <a:endParaRPr sz="2000">
              <a:solidFill>
                <a:srgbClr val="003366"/>
              </a:solidFill>
              <a:latin typeface="verdana"/>
              <a:ea typeface="verdana"/>
              <a:cs typeface="verdana"/>
              <a:sym typeface="verdana"/>
            </a:endParaRPr>
          </a:p>
        </p:txBody>
      </p:sp>
      <p:pic>
        <p:nvPicPr>
          <p:cNvPr descr="C:\Documents and Settings\January Dabrowski\My Documents\EDU-Lesson Plans ART\Group of Seven\Carr.gif" id="375" name="Shape 375"/>
          <p:cNvPicPr preferRelativeResize="0"/>
          <p:nvPr/>
        </p:nvPicPr>
        <p:blipFill rotWithShape="1">
          <a:blip r:embed="rId3">
            <a:alphaModFix/>
          </a:blip>
          <a:srcRect b="0" l="0" r="0" t="0"/>
          <a:stretch/>
        </p:blipFill>
        <p:spPr>
          <a:xfrm>
            <a:off x="228600" y="457200"/>
            <a:ext cx="2895600" cy="2143125"/>
          </a:xfrm>
          <a:prstGeom prst="rect">
            <a:avLst/>
          </a:prstGeom>
          <a:noFill/>
          <a:ln>
            <a:noFill/>
          </a:ln>
        </p:spPr>
      </p:pic>
      <p:sp>
        <p:nvSpPr>
          <p:cNvPr id="376" name="Shape 376"/>
          <p:cNvSpPr txBox="1"/>
          <p:nvPr/>
        </p:nvSpPr>
        <p:spPr>
          <a:xfrm>
            <a:off x="3505200" y="228600"/>
            <a:ext cx="2317749" cy="8842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latin typeface="verdana"/>
                <a:ea typeface="verdana"/>
                <a:cs typeface="verdana"/>
                <a:sym typeface="verdana"/>
              </a:rPr>
              <a:t>Emily Carr</a:t>
            </a:r>
          </a:p>
          <a:p>
            <a:pPr indent="0" lvl="0" marL="0" marR="0" rtl="0" algn="l">
              <a:spcBef>
                <a:spcPts val="0"/>
              </a:spcBef>
              <a:spcAft>
                <a:spcPts val="0"/>
              </a:spcAft>
              <a:buSzPct val="25000"/>
              <a:buNone/>
            </a:pPr>
            <a:r>
              <a:rPr lang="en-US" sz="2000">
                <a:solidFill>
                  <a:schemeClr val="dk1"/>
                </a:solidFill>
                <a:latin typeface="verdana"/>
                <a:ea typeface="verdana"/>
                <a:cs typeface="verdana"/>
                <a:sym typeface="verdana"/>
              </a:rPr>
              <a:t>1871-1945</a:t>
            </a:r>
          </a:p>
        </p:txBody>
      </p:sp>
      <p:sp>
        <p:nvSpPr>
          <p:cNvPr id="377" name="Shape 377"/>
          <p:cNvSpPr txBox="1"/>
          <p:nvPr/>
        </p:nvSpPr>
        <p:spPr>
          <a:xfrm>
            <a:off x="441325" y="3740150"/>
            <a:ext cx="7858124" cy="3479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000">
                <a:solidFill>
                  <a:srgbClr val="003366"/>
                </a:solidFill>
                <a:latin typeface="Verdana"/>
                <a:ea typeface="Verdana"/>
                <a:cs typeface="Verdana"/>
                <a:sym typeface="Verdana"/>
              </a:rPr>
              <a:t>Carr was 57 years old before her paintings gained national </a:t>
            </a:r>
          </a:p>
          <a:p>
            <a:pPr indent="0" lvl="0" marL="0" marR="0" rtl="0" algn="l">
              <a:spcBef>
                <a:spcPts val="600"/>
              </a:spcBef>
              <a:spcAft>
                <a:spcPts val="0"/>
              </a:spcAft>
              <a:buSzPct val="25000"/>
              <a:buNone/>
            </a:pPr>
            <a:r>
              <a:rPr lang="en-US" sz="2000">
                <a:solidFill>
                  <a:srgbClr val="003366"/>
                </a:solidFill>
                <a:latin typeface="Verdana"/>
                <a:ea typeface="Verdana"/>
                <a:cs typeface="Verdana"/>
                <a:sym typeface="Verdana"/>
              </a:rPr>
              <a:t>critical attention, and it was in the years that followed that </a:t>
            </a:r>
          </a:p>
          <a:p>
            <a:pPr indent="0" lvl="0" marL="0" marR="0" rtl="0" algn="l">
              <a:spcBef>
                <a:spcPts val="600"/>
              </a:spcBef>
              <a:spcAft>
                <a:spcPts val="0"/>
              </a:spcAft>
              <a:buSzPct val="25000"/>
              <a:buNone/>
            </a:pPr>
            <a:r>
              <a:rPr lang="en-US" sz="2000">
                <a:solidFill>
                  <a:srgbClr val="003366"/>
                </a:solidFill>
                <a:latin typeface="Verdana"/>
                <a:ea typeface="Verdana"/>
                <a:cs typeface="Verdana"/>
                <a:sym typeface="Verdana"/>
              </a:rPr>
              <a:t>she created the body of work on which her reputation rests.</a:t>
            </a:r>
          </a:p>
          <a:p>
            <a:pPr indent="0" lvl="0" marL="0" marR="0" rtl="0" algn="l">
              <a:spcBef>
                <a:spcPts val="600"/>
              </a:spcBef>
              <a:spcAft>
                <a:spcPts val="0"/>
              </a:spcAft>
              <a:buNone/>
            </a:pPr>
            <a:r>
              <a:t/>
            </a:r>
            <a:endParaRPr sz="2000">
              <a:solidFill>
                <a:srgbClr val="003366"/>
              </a:solidFill>
              <a:latin typeface="Verdana"/>
              <a:ea typeface="Verdana"/>
              <a:cs typeface="Verdana"/>
              <a:sym typeface="Verdana"/>
            </a:endParaRPr>
          </a:p>
          <a:p>
            <a:pPr indent="0" lvl="0" marL="0" marR="0" rtl="0" algn="l">
              <a:spcBef>
                <a:spcPts val="600"/>
              </a:spcBef>
              <a:spcAft>
                <a:spcPts val="0"/>
              </a:spcAft>
              <a:buSzPct val="25000"/>
              <a:buNone/>
            </a:pPr>
            <a:r>
              <a:rPr lang="en-US" sz="2000">
                <a:solidFill>
                  <a:srgbClr val="003366"/>
                </a:solidFill>
                <a:latin typeface="Verdana"/>
                <a:ea typeface="Verdana"/>
                <a:cs typeface="Verdana"/>
                <a:sym typeface="Verdana"/>
              </a:rPr>
              <a:t>In 1937 Carr suffered a first and severe heart attack, </a:t>
            </a:r>
          </a:p>
          <a:p>
            <a:pPr indent="0" lvl="0" marL="0" marR="0" rtl="0" algn="l">
              <a:spcBef>
                <a:spcPts val="600"/>
              </a:spcBef>
              <a:spcAft>
                <a:spcPts val="0"/>
              </a:spcAft>
              <a:buSzPct val="25000"/>
              <a:buNone/>
            </a:pPr>
            <a:r>
              <a:rPr lang="en-US" sz="2000">
                <a:solidFill>
                  <a:srgbClr val="003366"/>
                </a:solidFill>
                <a:latin typeface="Verdana"/>
                <a:ea typeface="Verdana"/>
                <a:cs typeface="Verdana"/>
                <a:sym typeface="Verdana"/>
              </a:rPr>
              <a:t>which marked the beginning of a decline in her health and </a:t>
            </a:r>
          </a:p>
          <a:p>
            <a:pPr indent="0" lvl="0" marL="0" marR="0" rtl="0" algn="l">
              <a:spcBef>
                <a:spcPts val="600"/>
              </a:spcBef>
              <a:spcAft>
                <a:spcPts val="0"/>
              </a:spcAft>
              <a:buSzPct val="25000"/>
              <a:buNone/>
            </a:pPr>
            <a:r>
              <a:rPr lang="en-US" sz="2000">
                <a:solidFill>
                  <a:srgbClr val="003366"/>
                </a:solidFill>
                <a:latin typeface="Verdana"/>
                <a:ea typeface="Verdana"/>
                <a:cs typeface="Verdana"/>
                <a:sym typeface="Verdana"/>
              </a:rPr>
              <a:t>a lessening of the energy required for painting</a:t>
            </a:r>
          </a:p>
          <a:p>
            <a:pPr indent="0" lvl="0" marL="0" marR="0" rtl="0" algn="l">
              <a:spcBef>
                <a:spcPts val="600"/>
              </a:spcBef>
              <a:spcAft>
                <a:spcPts val="0"/>
              </a:spcAft>
              <a:buNone/>
            </a:pPr>
            <a:r>
              <a:t/>
            </a:r>
            <a:endParaRPr sz="2000">
              <a:solidFill>
                <a:srgbClr val="003366"/>
              </a:solidFill>
              <a:latin typeface="Verdana"/>
              <a:ea typeface="Verdana"/>
              <a:cs typeface="Verdana"/>
              <a:sym typeface="Verdana"/>
            </a:endParaRPr>
          </a:p>
          <a:p>
            <a:pPr indent="0" lvl="0" marL="0" marR="0" rtl="0" algn="l">
              <a:spcBef>
                <a:spcPts val="0"/>
              </a:spcBef>
              <a:spcAft>
                <a:spcPts val="0"/>
              </a:spcAft>
              <a:buNone/>
            </a:pPr>
            <a:r>
              <a:t/>
            </a:r>
            <a:endParaRPr sz="2000">
              <a:solidFill>
                <a:srgbClr val="003366"/>
              </a:solidFill>
              <a:latin typeface="Verdana"/>
              <a:ea typeface="Verdana"/>
              <a:cs typeface="Verdana"/>
              <a:sym typeface="Verdana"/>
            </a:endParaRPr>
          </a:p>
        </p:txBody>
      </p:sp>
      <p:sp>
        <p:nvSpPr>
          <p:cNvPr id="378" name="Shape 378"/>
          <p:cNvSpPr txBox="1"/>
          <p:nvPr/>
        </p:nvSpPr>
        <p:spPr>
          <a:xfrm>
            <a:off x="441325" y="2819400"/>
            <a:ext cx="8778875" cy="1066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000">
                <a:solidFill>
                  <a:srgbClr val="003366"/>
                </a:solidFill>
                <a:latin typeface="verdana"/>
                <a:ea typeface="verdana"/>
                <a:cs typeface="verdana"/>
                <a:sym typeface="verdana"/>
              </a:rPr>
              <a:t>She was 57 when she became famous, and was mentored by Lawren Harris and painted with the Group of Seven</a:t>
            </a: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pic>
        <p:nvPicPr>
          <p:cNvPr descr="C:\Documents and Settings\January Dabrowski\My Documents\My Pictures\Group of Seven\totemwlp.gif" id="384" name="Shape 384"/>
          <p:cNvPicPr preferRelativeResize="0"/>
          <p:nvPr/>
        </p:nvPicPr>
        <p:blipFill rotWithShape="1">
          <a:blip r:embed="rId3">
            <a:alphaModFix/>
          </a:blip>
          <a:srcRect b="0" l="0" r="0" t="0"/>
          <a:stretch/>
        </p:blipFill>
        <p:spPr>
          <a:xfrm>
            <a:off x="4872037" y="1143000"/>
            <a:ext cx="4119561" cy="4190999"/>
          </a:xfrm>
          <a:prstGeom prst="rect">
            <a:avLst/>
          </a:prstGeom>
          <a:noFill/>
          <a:ln>
            <a:noFill/>
          </a:ln>
        </p:spPr>
      </p:pic>
      <p:pic>
        <p:nvPicPr>
          <p:cNvPr descr="C:\Documents and Settings\January Dabrowski\My Documents\My Pictures\Group of Seven\1750-7139~Tree-in-Autumn-Posters.jpg" id="385" name="Shape 385"/>
          <p:cNvPicPr preferRelativeResize="0"/>
          <p:nvPr/>
        </p:nvPicPr>
        <p:blipFill rotWithShape="1">
          <a:blip r:embed="rId4">
            <a:alphaModFix/>
          </a:blip>
          <a:srcRect b="0" l="0" r="0" t="0"/>
          <a:stretch/>
        </p:blipFill>
        <p:spPr>
          <a:xfrm>
            <a:off x="228600" y="1295400"/>
            <a:ext cx="4419599" cy="3924299"/>
          </a:xfrm>
          <a:prstGeom prst="rect">
            <a:avLst/>
          </a:prstGeom>
          <a:noFill/>
          <a:ln>
            <a:noFill/>
          </a:ln>
        </p:spPr>
      </p:pic>
      <p:sp>
        <p:nvSpPr>
          <p:cNvPr id="386" name="Shape 386"/>
          <p:cNvSpPr txBox="1"/>
          <p:nvPr/>
        </p:nvSpPr>
        <p:spPr>
          <a:xfrm>
            <a:off x="3505200" y="381000"/>
            <a:ext cx="2317749" cy="5794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latin typeface="verdana"/>
                <a:ea typeface="verdana"/>
                <a:cs typeface="verdana"/>
                <a:sym typeface="verdana"/>
              </a:rPr>
              <a:t>Emily Carr</a:t>
            </a:r>
          </a:p>
        </p:txBody>
      </p:sp>
      <p:sp>
        <p:nvSpPr>
          <p:cNvPr id="387" name="Shape 387"/>
          <p:cNvSpPr txBox="1"/>
          <p:nvPr/>
        </p:nvSpPr>
        <p:spPr>
          <a:xfrm>
            <a:off x="974725" y="5676900"/>
            <a:ext cx="1606550" cy="36671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Tree in Autumn</a:t>
            </a:r>
          </a:p>
        </p:txBody>
      </p:sp>
      <p:sp>
        <p:nvSpPr>
          <p:cNvPr id="388" name="Shape 388"/>
          <p:cNvSpPr txBox="1"/>
          <p:nvPr/>
        </p:nvSpPr>
        <p:spPr>
          <a:xfrm>
            <a:off x="5791200" y="5638800"/>
            <a:ext cx="2032000" cy="36671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Totem Walk at Sitka</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pic>
        <p:nvPicPr>
          <p:cNvPr descr="C:\Documents and Settings\January Dabrowski\My Documents\My Pictures\Group of Seven\Emily_Carr_Autumn_Woods_.jpg" id="394" name="Shape 394"/>
          <p:cNvPicPr preferRelativeResize="0"/>
          <p:nvPr/>
        </p:nvPicPr>
        <p:blipFill rotWithShape="1">
          <a:blip r:embed="rId3">
            <a:alphaModFix/>
          </a:blip>
          <a:srcRect b="0" l="0" r="0" t="0"/>
          <a:stretch/>
        </p:blipFill>
        <p:spPr>
          <a:xfrm>
            <a:off x="1447800" y="990600"/>
            <a:ext cx="5943599" cy="4695824"/>
          </a:xfrm>
          <a:prstGeom prst="rect">
            <a:avLst/>
          </a:prstGeom>
          <a:noFill/>
          <a:ln>
            <a:noFill/>
          </a:ln>
        </p:spPr>
      </p:pic>
      <p:sp>
        <p:nvSpPr>
          <p:cNvPr id="395" name="Shape 395"/>
          <p:cNvSpPr txBox="1"/>
          <p:nvPr/>
        </p:nvSpPr>
        <p:spPr>
          <a:xfrm>
            <a:off x="3505200" y="381000"/>
            <a:ext cx="2317749" cy="5794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latin typeface="verdana"/>
                <a:ea typeface="verdana"/>
                <a:cs typeface="verdana"/>
                <a:sym typeface="verdana"/>
              </a:rPr>
              <a:t>Emily Carr</a:t>
            </a:r>
          </a:p>
        </p:txBody>
      </p:sp>
      <p:sp>
        <p:nvSpPr>
          <p:cNvPr id="396" name="Shape 396"/>
          <p:cNvSpPr txBox="1"/>
          <p:nvPr/>
        </p:nvSpPr>
        <p:spPr>
          <a:xfrm>
            <a:off x="3733800" y="5943600"/>
            <a:ext cx="1574800" cy="36671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Autumn Woods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2"/>
                </a:solidFill>
                <a:latin typeface="Times New Roman"/>
                <a:ea typeface="Times New Roman"/>
                <a:cs typeface="Times New Roman"/>
                <a:sym typeface="Times New Roman"/>
              </a:rPr>
              <a:t>Possible Activities:</a:t>
            </a:r>
          </a:p>
        </p:txBody>
      </p:sp>
      <p:sp>
        <p:nvSpPr>
          <p:cNvPr id="402" name="Shape 402"/>
          <p:cNvSpPr txBox="1"/>
          <p:nvPr/>
        </p:nvSpPr>
        <p:spPr>
          <a:xfrm>
            <a:off x="1203325" y="2022475"/>
            <a:ext cx="7712074" cy="3378200"/>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Students do additional research on one member of the Group of Seven, or Tom Thomson or Emily Carr</a:t>
            </a:r>
          </a:p>
          <a:p>
            <a:pPr indent="-457200" lvl="0" marL="45720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Students choose one image from that artist and re-create it using Pastels</a:t>
            </a:r>
          </a:p>
          <a:p>
            <a:pPr indent="-457200" lvl="0" marL="45720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Objective is to try to mimic the same colour theory as the original</a:t>
            </a:r>
          </a:p>
          <a:p>
            <a:pPr indent="-457200" lvl="0" marL="45720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Key ideas are: blending techniques, colour transitions, texture, and drawing accuracy. </a:t>
            </a:r>
          </a:p>
          <a:p>
            <a:pPr indent="-457200" lvl="0" marL="457200" marR="0" rtl="0" algn="l">
              <a:spcBef>
                <a:spcPts val="0"/>
              </a:spcBef>
              <a:spcAft>
                <a:spcPts val="0"/>
              </a:spcAft>
              <a:buClr>
                <a:schemeClr val="dk1"/>
              </a:buClr>
              <a:buFont typeface="Times New Roman"/>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pic>
        <p:nvPicPr>
          <p:cNvPr descr="C:\Documents and Settings\January Dabrowski\My Documents\My Pictures\Group of Seven\arthur lismer old pine mcgregor bay.jpg" id="110" name="Shape 110"/>
          <p:cNvPicPr preferRelativeResize="0"/>
          <p:nvPr/>
        </p:nvPicPr>
        <p:blipFill rotWithShape="1">
          <a:blip r:embed="rId3">
            <a:alphaModFix/>
          </a:blip>
          <a:srcRect b="0" l="0" r="0" t="0"/>
          <a:stretch/>
        </p:blipFill>
        <p:spPr>
          <a:xfrm>
            <a:off x="457200" y="685800"/>
            <a:ext cx="2362200" cy="1865312"/>
          </a:xfrm>
          <a:prstGeom prst="rect">
            <a:avLst/>
          </a:prstGeom>
          <a:noFill/>
          <a:ln>
            <a:noFill/>
          </a:ln>
        </p:spPr>
      </p:pic>
      <p:sp>
        <p:nvSpPr>
          <p:cNvPr id="111" name="Shape 111"/>
          <p:cNvSpPr txBox="1"/>
          <p:nvPr/>
        </p:nvSpPr>
        <p:spPr>
          <a:xfrm>
            <a:off x="609600" y="228600"/>
            <a:ext cx="1935163"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dk1"/>
                </a:solidFill>
                <a:latin typeface="Times New Roman"/>
                <a:ea typeface="Times New Roman"/>
                <a:cs typeface="Times New Roman"/>
                <a:sym typeface="Times New Roman"/>
              </a:rPr>
              <a:t>Arthur Lismer</a:t>
            </a:r>
          </a:p>
        </p:txBody>
      </p:sp>
      <p:pic>
        <p:nvPicPr>
          <p:cNvPr descr="C:\Documents and Settings\January Dabrowski\My Documents\My Pictures\Group of Seven\AY_Jackson_The_Red_Maple_canvas.jpg" id="112" name="Shape 112"/>
          <p:cNvPicPr preferRelativeResize="0"/>
          <p:nvPr/>
        </p:nvPicPr>
        <p:blipFill rotWithShape="1">
          <a:blip r:embed="rId4">
            <a:alphaModFix/>
          </a:blip>
          <a:srcRect b="0" l="0" r="0" t="0"/>
          <a:stretch/>
        </p:blipFill>
        <p:spPr>
          <a:xfrm>
            <a:off x="6019800" y="639762"/>
            <a:ext cx="2362200" cy="1889125"/>
          </a:xfrm>
          <a:prstGeom prst="rect">
            <a:avLst/>
          </a:prstGeom>
          <a:noFill/>
          <a:ln>
            <a:noFill/>
          </a:ln>
        </p:spPr>
      </p:pic>
      <p:sp>
        <p:nvSpPr>
          <p:cNvPr id="113" name="Shape 113"/>
          <p:cNvSpPr txBox="1"/>
          <p:nvPr/>
        </p:nvSpPr>
        <p:spPr>
          <a:xfrm>
            <a:off x="6096000" y="228600"/>
            <a:ext cx="1743075"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dk1"/>
                </a:solidFill>
                <a:latin typeface="Times New Roman"/>
                <a:ea typeface="Times New Roman"/>
                <a:cs typeface="Times New Roman"/>
                <a:sym typeface="Times New Roman"/>
              </a:rPr>
              <a:t>A.Y Jackson</a:t>
            </a:r>
          </a:p>
        </p:txBody>
      </p:sp>
      <p:pic>
        <p:nvPicPr>
          <p:cNvPr descr="C:\Documents and Settings\January Dabrowski\My Documents\My Pictures\Group of Seven\franklin carn, autumn in the northland.jpg" id="114" name="Shape 114"/>
          <p:cNvPicPr preferRelativeResize="0"/>
          <p:nvPr/>
        </p:nvPicPr>
        <p:blipFill rotWithShape="1">
          <a:blip r:embed="rId5">
            <a:alphaModFix/>
          </a:blip>
          <a:srcRect b="0" l="0" r="0" t="0"/>
          <a:stretch/>
        </p:blipFill>
        <p:spPr>
          <a:xfrm>
            <a:off x="1981200" y="2743200"/>
            <a:ext cx="2133599" cy="1773238"/>
          </a:xfrm>
          <a:prstGeom prst="rect">
            <a:avLst/>
          </a:prstGeom>
          <a:noFill/>
          <a:ln>
            <a:noFill/>
          </a:ln>
        </p:spPr>
      </p:pic>
      <p:sp>
        <p:nvSpPr>
          <p:cNvPr id="115" name="Shape 115"/>
          <p:cNvSpPr txBox="1"/>
          <p:nvPr/>
        </p:nvSpPr>
        <p:spPr>
          <a:xfrm>
            <a:off x="304800" y="3124200"/>
            <a:ext cx="1585912" cy="8223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dk1"/>
                </a:solidFill>
                <a:latin typeface="Times New Roman"/>
                <a:ea typeface="Times New Roman"/>
                <a:cs typeface="Times New Roman"/>
                <a:sym typeface="Times New Roman"/>
              </a:rPr>
              <a:t>Franklin </a:t>
            </a:r>
          </a:p>
          <a:p>
            <a:pPr indent="0" lvl="0" marL="0" marR="0" rtl="0" algn="l">
              <a:spcBef>
                <a:spcPts val="0"/>
              </a:spcBef>
              <a:spcAft>
                <a:spcPts val="0"/>
              </a:spcAft>
              <a:buSzPct val="25000"/>
              <a:buNone/>
            </a:pPr>
            <a:r>
              <a:rPr lang="en-US" sz="2400">
                <a:solidFill>
                  <a:schemeClr val="dk1"/>
                </a:solidFill>
                <a:latin typeface="Times New Roman"/>
                <a:ea typeface="Times New Roman"/>
                <a:cs typeface="Times New Roman"/>
                <a:sym typeface="Times New Roman"/>
              </a:rPr>
              <a:t>Carmichael</a:t>
            </a:r>
          </a:p>
        </p:txBody>
      </p:sp>
      <p:pic>
        <p:nvPicPr>
          <p:cNvPr descr="C:\Documents and Settings\January Dabrowski\My Documents\My Pictures\Group of Seven\lawren harris, winter landscape with pink house 1918.jpg" id="116" name="Shape 116"/>
          <p:cNvPicPr preferRelativeResize="0"/>
          <p:nvPr/>
        </p:nvPicPr>
        <p:blipFill rotWithShape="1">
          <a:blip r:embed="rId6">
            <a:alphaModFix/>
          </a:blip>
          <a:srcRect b="0" l="0" r="0" t="0"/>
          <a:stretch/>
        </p:blipFill>
        <p:spPr>
          <a:xfrm>
            <a:off x="3276600" y="671512"/>
            <a:ext cx="1981199" cy="1879599"/>
          </a:xfrm>
          <a:prstGeom prst="rect">
            <a:avLst/>
          </a:prstGeom>
          <a:noFill/>
          <a:ln>
            <a:noFill/>
          </a:ln>
        </p:spPr>
      </p:pic>
      <p:sp>
        <p:nvSpPr>
          <p:cNvPr id="117" name="Shape 117"/>
          <p:cNvSpPr txBox="1"/>
          <p:nvPr/>
        </p:nvSpPr>
        <p:spPr>
          <a:xfrm>
            <a:off x="3276600" y="228600"/>
            <a:ext cx="1952624"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dk1"/>
                </a:solidFill>
                <a:latin typeface="Times New Roman"/>
                <a:ea typeface="Times New Roman"/>
                <a:cs typeface="Times New Roman"/>
                <a:sym typeface="Times New Roman"/>
              </a:rPr>
              <a:t>Lawren Harris</a:t>
            </a:r>
          </a:p>
        </p:txBody>
      </p:sp>
      <p:pic>
        <p:nvPicPr>
          <p:cNvPr descr="C:\Documents and Settings\January Dabrowski\My Documents\My Pictures\Group of Seven\frank johnston.jpg" id="118" name="Shape 118"/>
          <p:cNvPicPr preferRelativeResize="0"/>
          <p:nvPr/>
        </p:nvPicPr>
        <p:blipFill rotWithShape="1">
          <a:blip r:embed="rId7">
            <a:alphaModFix/>
          </a:blip>
          <a:srcRect b="0" l="0" r="0" t="0"/>
          <a:stretch/>
        </p:blipFill>
        <p:spPr>
          <a:xfrm>
            <a:off x="1828800" y="4648200"/>
            <a:ext cx="2362200" cy="1889125"/>
          </a:xfrm>
          <a:prstGeom prst="rect">
            <a:avLst/>
          </a:prstGeom>
          <a:noFill/>
          <a:ln>
            <a:noFill/>
          </a:ln>
        </p:spPr>
      </p:pic>
      <p:sp>
        <p:nvSpPr>
          <p:cNvPr id="119" name="Shape 119"/>
          <p:cNvSpPr txBox="1"/>
          <p:nvPr/>
        </p:nvSpPr>
        <p:spPr>
          <a:xfrm>
            <a:off x="457200" y="5181600"/>
            <a:ext cx="1268412" cy="8223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dk1"/>
                </a:solidFill>
                <a:latin typeface="Times New Roman"/>
                <a:ea typeface="Times New Roman"/>
                <a:cs typeface="Times New Roman"/>
                <a:sym typeface="Times New Roman"/>
              </a:rPr>
              <a:t>Frank </a:t>
            </a:r>
          </a:p>
          <a:p>
            <a:pPr indent="0" lvl="0" marL="0" marR="0" rtl="0" algn="l">
              <a:spcBef>
                <a:spcPts val="0"/>
              </a:spcBef>
              <a:spcAft>
                <a:spcPts val="0"/>
              </a:spcAft>
              <a:buSzPct val="25000"/>
              <a:buNone/>
            </a:pPr>
            <a:r>
              <a:rPr lang="en-US" sz="2400">
                <a:solidFill>
                  <a:schemeClr val="dk1"/>
                </a:solidFill>
                <a:latin typeface="Times New Roman"/>
                <a:ea typeface="Times New Roman"/>
                <a:cs typeface="Times New Roman"/>
                <a:sym typeface="Times New Roman"/>
              </a:rPr>
              <a:t>Johnston</a:t>
            </a:r>
          </a:p>
        </p:txBody>
      </p:sp>
      <p:pic>
        <p:nvPicPr>
          <p:cNvPr descr="C:\Documents and Settings\January Dabrowski\My Documents\My Pictures\Group of Seven\MacDonald_Mist_Fantasy_450_104.jpg" id="120" name="Shape 120"/>
          <p:cNvPicPr preferRelativeResize="0"/>
          <p:nvPr/>
        </p:nvPicPr>
        <p:blipFill rotWithShape="1">
          <a:blip r:embed="rId8">
            <a:alphaModFix/>
          </a:blip>
          <a:srcRect b="0" l="0" r="0" t="0"/>
          <a:stretch/>
        </p:blipFill>
        <p:spPr>
          <a:xfrm>
            <a:off x="4419600" y="2743200"/>
            <a:ext cx="2286000" cy="1820863"/>
          </a:xfrm>
          <a:prstGeom prst="rect">
            <a:avLst/>
          </a:prstGeom>
          <a:noFill/>
          <a:ln>
            <a:noFill/>
          </a:ln>
        </p:spPr>
      </p:pic>
      <p:pic>
        <p:nvPicPr>
          <p:cNvPr descr="C:\Documents and Settings\January Dabrowski\My Documents\My Pictures\Group of Seven\varleyweatherlynnvalleybc.jpg" id="121" name="Shape 121"/>
          <p:cNvPicPr preferRelativeResize="0"/>
          <p:nvPr/>
        </p:nvPicPr>
        <p:blipFill rotWithShape="1">
          <a:blip r:embed="rId9">
            <a:alphaModFix/>
          </a:blip>
          <a:srcRect b="0" l="0" r="0" t="0"/>
          <a:stretch/>
        </p:blipFill>
        <p:spPr>
          <a:xfrm>
            <a:off x="4343400" y="4648200"/>
            <a:ext cx="2457449" cy="1909763"/>
          </a:xfrm>
          <a:prstGeom prst="rect">
            <a:avLst/>
          </a:prstGeom>
          <a:noFill/>
          <a:ln>
            <a:noFill/>
          </a:ln>
        </p:spPr>
      </p:pic>
      <p:sp>
        <p:nvSpPr>
          <p:cNvPr id="122" name="Shape 122"/>
          <p:cNvSpPr txBox="1"/>
          <p:nvPr/>
        </p:nvSpPr>
        <p:spPr>
          <a:xfrm>
            <a:off x="6765925" y="3241675"/>
            <a:ext cx="2384424"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dk1"/>
                </a:solidFill>
                <a:latin typeface="Times New Roman"/>
                <a:ea typeface="Times New Roman"/>
                <a:cs typeface="Times New Roman"/>
                <a:sym typeface="Times New Roman"/>
              </a:rPr>
              <a:t>J.E.H. Macdonald</a:t>
            </a:r>
          </a:p>
        </p:txBody>
      </p:sp>
      <p:sp>
        <p:nvSpPr>
          <p:cNvPr id="123" name="Shape 123"/>
          <p:cNvSpPr txBox="1"/>
          <p:nvPr/>
        </p:nvSpPr>
        <p:spPr>
          <a:xfrm>
            <a:off x="6842125" y="4994275"/>
            <a:ext cx="2255837"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dk1"/>
                </a:solidFill>
                <a:latin typeface="Times New Roman"/>
                <a:ea typeface="Times New Roman"/>
                <a:cs typeface="Times New Roman"/>
                <a:sym typeface="Times New Roman"/>
              </a:rPr>
              <a:t>Frederick Varley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pic>
        <p:nvPicPr>
          <p:cNvPr descr="C:\Documents and Settings\January Dabrowski\My Documents\EDU-Lesson Plans ART\Group of Seven\carmichael Grace Lake 1933.bmp" id="128" name="Shape 128"/>
          <p:cNvPicPr preferRelativeResize="0"/>
          <p:nvPr/>
        </p:nvPicPr>
        <p:blipFill rotWithShape="1">
          <a:blip r:embed="rId3">
            <a:alphaModFix/>
          </a:blip>
          <a:srcRect b="0" l="0" r="0" t="0"/>
          <a:stretch/>
        </p:blipFill>
        <p:spPr>
          <a:xfrm>
            <a:off x="1676400" y="1371600"/>
            <a:ext cx="5638800" cy="4537074"/>
          </a:xfrm>
          <a:prstGeom prst="rect">
            <a:avLst/>
          </a:prstGeom>
          <a:noFill/>
          <a:ln>
            <a:noFill/>
          </a:ln>
        </p:spPr>
      </p:pic>
      <p:sp>
        <p:nvSpPr>
          <p:cNvPr id="129" name="Shape 129"/>
          <p:cNvSpPr txBox="1"/>
          <p:nvPr/>
        </p:nvSpPr>
        <p:spPr>
          <a:xfrm>
            <a:off x="1981200" y="533400"/>
            <a:ext cx="5502274"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Franklin Carmichael </a:t>
            </a:r>
          </a:p>
        </p:txBody>
      </p:sp>
      <p:sp>
        <p:nvSpPr>
          <p:cNvPr id="130" name="Shape 130"/>
          <p:cNvSpPr txBox="1"/>
          <p:nvPr/>
        </p:nvSpPr>
        <p:spPr>
          <a:xfrm>
            <a:off x="3810000" y="6019800"/>
            <a:ext cx="1257299"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Grace Lake</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 1933</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pic>
        <p:nvPicPr>
          <p:cNvPr descr="C:\Documents and Settings\January Dabrowski\My Documents\EDU-Lesson Plans ART\Group of Seven\carmichael.jpg" id="135" name="Shape 135"/>
          <p:cNvPicPr preferRelativeResize="0"/>
          <p:nvPr/>
        </p:nvPicPr>
        <p:blipFill rotWithShape="1">
          <a:blip r:embed="rId3">
            <a:alphaModFix/>
          </a:blip>
          <a:srcRect b="0" l="0" r="0" t="0"/>
          <a:stretch/>
        </p:blipFill>
        <p:spPr>
          <a:xfrm>
            <a:off x="381000" y="533400"/>
            <a:ext cx="2095499" cy="2095499"/>
          </a:xfrm>
          <a:prstGeom prst="rect">
            <a:avLst/>
          </a:prstGeom>
          <a:noFill/>
          <a:ln>
            <a:noFill/>
          </a:ln>
        </p:spPr>
      </p:pic>
      <p:sp>
        <p:nvSpPr>
          <p:cNvPr id="136" name="Shape 136"/>
          <p:cNvSpPr txBox="1"/>
          <p:nvPr/>
        </p:nvSpPr>
        <p:spPr>
          <a:xfrm>
            <a:off x="2667000" y="304800"/>
            <a:ext cx="5502274" cy="1066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Franklin Carmichael </a:t>
            </a:r>
          </a:p>
          <a:p>
            <a:pPr indent="0" lvl="0" marL="0" marR="0" rtl="0" algn="l">
              <a:spcBef>
                <a:spcPts val="0"/>
              </a:spcBef>
              <a:spcAft>
                <a:spcPts val="0"/>
              </a:spcAft>
              <a:buSzPct val="25000"/>
              <a:buNone/>
            </a:pPr>
            <a:r>
              <a:rPr lang="en-US" sz="2000">
                <a:solidFill>
                  <a:schemeClr val="dk1"/>
                </a:solidFill>
                <a:latin typeface="Times New Roman"/>
                <a:ea typeface="Times New Roman"/>
                <a:cs typeface="Times New Roman"/>
                <a:sym typeface="Times New Roman"/>
              </a:rPr>
              <a:t>1890-1945</a:t>
            </a:r>
          </a:p>
        </p:txBody>
      </p:sp>
      <p:sp>
        <p:nvSpPr>
          <p:cNvPr id="137" name="Shape 137"/>
          <p:cNvSpPr txBox="1"/>
          <p:nvPr/>
        </p:nvSpPr>
        <p:spPr>
          <a:xfrm>
            <a:off x="2590800" y="1447800"/>
            <a:ext cx="6553200" cy="155257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The youngest member of the Group of Seven, was born in Orillia Ontario in 1890.</a:t>
            </a:r>
            <a:r>
              <a:rPr b="1" lang="en-US" sz="2400">
                <a:solidFill>
                  <a:schemeClr val="dk1"/>
                </a:solidFill>
                <a:latin typeface="Times New Roman"/>
                <a:ea typeface="Times New Roman"/>
                <a:cs typeface="Times New Roman"/>
                <a:sym typeface="Times New Roman"/>
              </a:rPr>
              <a:t> </a:t>
            </a:r>
          </a:p>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He left Orillia in 1911 and moved to Toronto to pursue an interest in art. </a:t>
            </a:r>
          </a:p>
        </p:txBody>
      </p:sp>
      <p:sp>
        <p:nvSpPr>
          <p:cNvPr id="138" name="Shape 138"/>
          <p:cNvSpPr txBox="1"/>
          <p:nvPr/>
        </p:nvSpPr>
        <p:spPr>
          <a:xfrm>
            <a:off x="288925" y="2860675"/>
            <a:ext cx="8855074" cy="41084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As a member of the Group of Seven, his greatest contribution was in reviving the neglected art of watercolour painting.</a:t>
            </a:r>
            <a:r>
              <a:rPr i="1" lang="en-US" sz="2400">
                <a:solidFill>
                  <a:schemeClr val="dk1"/>
                </a:solidFill>
                <a:latin typeface="Times New Roman"/>
                <a:ea typeface="Times New Roman"/>
                <a:cs typeface="Times New Roman"/>
                <a:sym typeface="Times New Roman"/>
              </a:rPr>
              <a:t> </a:t>
            </a:r>
          </a:p>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Carmichael discovered the La Cloche Hills in 1926. He was so taken by the landscape that he spent much of the rest of his career as an artist painting and sketching in the La Cloche Hills. </a:t>
            </a:r>
          </a:p>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Carmichael favoured a panoramic view from the top of the hills, places that matched his interest with space and distance such as seen in Grace Lake. </a:t>
            </a:r>
          </a:p>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In 1934, he built a cabin at Cranberry Lake where he vacationed and painted each year until his death in 1945</a:t>
            </a: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pic>
        <p:nvPicPr>
          <p:cNvPr descr="C:\Documents and Settings\January Dabrowski\My Documents\EDU-Lesson Plans ART\Group of Seven\waterfalls.jpg" id="143" name="Shape 143"/>
          <p:cNvPicPr preferRelativeResize="0"/>
          <p:nvPr/>
        </p:nvPicPr>
        <p:blipFill rotWithShape="1">
          <a:blip r:embed="rId3">
            <a:alphaModFix/>
          </a:blip>
          <a:srcRect b="0" l="0" r="0" t="0"/>
          <a:stretch/>
        </p:blipFill>
        <p:spPr>
          <a:xfrm>
            <a:off x="457200" y="1600200"/>
            <a:ext cx="3886200" cy="3230563"/>
          </a:xfrm>
          <a:prstGeom prst="rect">
            <a:avLst/>
          </a:prstGeom>
          <a:noFill/>
          <a:ln>
            <a:noFill/>
          </a:ln>
        </p:spPr>
      </p:pic>
      <p:sp>
        <p:nvSpPr>
          <p:cNvPr id="144" name="Shape 144"/>
          <p:cNvSpPr txBox="1"/>
          <p:nvPr/>
        </p:nvSpPr>
        <p:spPr>
          <a:xfrm>
            <a:off x="533400" y="4953000"/>
            <a:ext cx="3524249"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Waterfalls on the way to Nellie Lake</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1939</a:t>
            </a:r>
          </a:p>
        </p:txBody>
      </p:sp>
      <p:sp>
        <p:nvSpPr>
          <p:cNvPr id="145" name="Shape 145"/>
          <p:cNvSpPr txBox="1"/>
          <p:nvPr/>
        </p:nvSpPr>
        <p:spPr>
          <a:xfrm>
            <a:off x="1981200" y="533400"/>
            <a:ext cx="5502274"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Franklin Carmichael </a:t>
            </a:r>
          </a:p>
        </p:txBody>
      </p:sp>
      <p:pic>
        <p:nvPicPr>
          <p:cNvPr descr="C:\Documents and Settings\January Dabrowski\My Documents\EDU-Lesson Plans ART\Group of Seven\cranberry.jpg" id="146" name="Shape 146"/>
          <p:cNvPicPr preferRelativeResize="0"/>
          <p:nvPr/>
        </p:nvPicPr>
        <p:blipFill rotWithShape="1">
          <a:blip r:embed="rId4">
            <a:alphaModFix/>
          </a:blip>
          <a:srcRect b="0" l="0" r="0" t="0"/>
          <a:stretch/>
        </p:blipFill>
        <p:spPr>
          <a:xfrm>
            <a:off x="4419600" y="1600200"/>
            <a:ext cx="4190999" cy="3235324"/>
          </a:xfrm>
          <a:prstGeom prst="rect">
            <a:avLst/>
          </a:prstGeom>
          <a:noFill/>
          <a:ln>
            <a:noFill/>
          </a:ln>
        </p:spPr>
      </p:pic>
      <p:sp>
        <p:nvSpPr>
          <p:cNvPr id="147" name="Shape 147"/>
          <p:cNvSpPr txBox="1"/>
          <p:nvPr/>
        </p:nvSpPr>
        <p:spPr>
          <a:xfrm>
            <a:off x="4419600" y="5029200"/>
            <a:ext cx="1650999"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Cranberry Lake</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1934</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nvSpPr>
        <p:spPr>
          <a:xfrm>
            <a:off x="2895600" y="533400"/>
            <a:ext cx="3733800"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4400">
                <a:solidFill>
                  <a:schemeClr val="dk1"/>
                </a:solidFill>
                <a:latin typeface="Times New Roman"/>
                <a:ea typeface="Times New Roman"/>
                <a:cs typeface="Times New Roman"/>
                <a:sym typeface="Times New Roman"/>
              </a:rPr>
              <a:t>A. Y. Jackson </a:t>
            </a:r>
          </a:p>
        </p:txBody>
      </p:sp>
      <p:pic>
        <p:nvPicPr>
          <p:cNvPr descr="C:\Documents and Settings\January Dabrowski\My Documents\EDU-Lesson Plans ART\Group of Seven\jackson.jpg" id="153" name="Shape 153"/>
          <p:cNvPicPr preferRelativeResize="0"/>
          <p:nvPr/>
        </p:nvPicPr>
        <p:blipFill rotWithShape="1">
          <a:blip r:embed="rId3">
            <a:alphaModFix/>
          </a:blip>
          <a:srcRect b="0" l="0" r="0" t="0"/>
          <a:stretch/>
        </p:blipFill>
        <p:spPr>
          <a:xfrm>
            <a:off x="2286000" y="1295400"/>
            <a:ext cx="4845050" cy="4538663"/>
          </a:xfrm>
          <a:prstGeom prst="rect">
            <a:avLst/>
          </a:prstGeom>
          <a:noFill/>
          <a:ln>
            <a:noFill/>
          </a:ln>
        </p:spPr>
      </p:pic>
      <p:sp>
        <p:nvSpPr>
          <p:cNvPr id="154" name="Shape 154"/>
          <p:cNvSpPr txBox="1"/>
          <p:nvPr/>
        </p:nvSpPr>
        <p:spPr>
          <a:xfrm>
            <a:off x="3657600" y="5867400"/>
            <a:ext cx="2165350"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Nellie Lake (Ontario)</a:t>
            </a:r>
          </a:p>
          <a:p>
            <a:pPr indent="0" lvl="0" marL="0" marR="0" rtl="0" algn="l">
              <a:spcBef>
                <a:spcPts val="0"/>
              </a:spcBef>
              <a:spcAft>
                <a:spcPts val="0"/>
              </a:spcAft>
              <a:buSzPct val="25000"/>
              <a:buNone/>
            </a:pPr>
            <a:r>
              <a:rPr i="1" lang="en-US" sz="1800">
                <a:solidFill>
                  <a:schemeClr val="dk1"/>
                </a:solidFill>
                <a:latin typeface="Times New Roman"/>
                <a:ea typeface="Times New Roman"/>
                <a:cs typeface="Times New Roman"/>
                <a:sym typeface="Times New Roman"/>
              </a:rPr>
              <a:t>1933</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pic>
        <p:nvPicPr>
          <p:cNvPr descr="C:\Documents and Settings\January Dabrowski\My Documents\EDU-Lesson Plans ART\Group of Seven\jackson.gif" id="160" name="Shape 160"/>
          <p:cNvPicPr preferRelativeResize="0"/>
          <p:nvPr/>
        </p:nvPicPr>
        <p:blipFill rotWithShape="1">
          <a:blip r:embed="rId3">
            <a:alphaModFix/>
          </a:blip>
          <a:srcRect b="0" l="0" r="0" t="0"/>
          <a:stretch/>
        </p:blipFill>
        <p:spPr>
          <a:xfrm>
            <a:off x="381000" y="381000"/>
            <a:ext cx="2205037" cy="2525713"/>
          </a:xfrm>
          <a:prstGeom prst="rect">
            <a:avLst/>
          </a:prstGeom>
          <a:noFill/>
          <a:ln>
            <a:noFill/>
          </a:ln>
        </p:spPr>
      </p:pic>
      <p:sp>
        <p:nvSpPr>
          <p:cNvPr id="161" name="Shape 161"/>
          <p:cNvSpPr txBox="1"/>
          <p:nvPr/>
        </p:nvSpPr>
        <p:spPr>
          <a:xfrm>
            <a:off x="2895600" y="381000"/>
            <a:ext cx="3733800" cy="1066799"/>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Times New Roman"/>
              <a:buAutoNum type="alphaUcPeriod"/>
            </a:pPr>
            <a:r>
              <a:rPr lang="en-US" sz="4400">
                <a:solidFill>
                  <a:schemeClr val="dk1"/>
                </a:solidFill>
                <a:latin typeface="Times New Roman"/>
                <a:ea typeface="Times New Roman"/>
                <a:cs typeface="Times New Roman"/>
                <a:sym typeface="Times New Roman"/>
              </a:rPr>
              <a:t>Y. Jackson</a:t>
            </a:r>
          </a:p>
          <a:p>
            <a:pPr indent="-457200" lvl="0" marL="457200" marR="0" rtl="0" algn="l">
              <a:spcBef>
                <a:spcPts val="0"/>
              </a:spcBef>
              <a:spcAft>
                <a:spcPts val="0"/>
              </a:spcAft>
              <a:buSzPct val="25000"/>
              <a:buNone/>
            </a:pPr>
            <a:r>
              <a:rPr lang="en-US" sz="2000">
                <a:solidFill>
                  <a:schemeClr val="dk1"/>
                </a:solidFill>
                <a:latin typeface="Times New Roman"/>
                <a:ea typeface="Times New Roman"/>
                <a:cs typeface="Times New Roman"/>
                <a:sym typeface="Times New Roman"/>
              </a:rPr>
              <a:t>1882- 1974</a:t>
            </a:r>
          </a:p>
        </p:txBody>
      </p:sp>
      <p:sp>
        <p:nvSpPr>
          <p:cNvPr id="162" name="Shape 162"/>
          <p:cNvSpPr txBox="1"/>
          <p:nvPr/>
        </p:nvSpPr>
        <p:spPr>
          <a:xfrm>
            <a:off x="2727325" y="1447800"/>
            <a:ext cx="6416675" cy="155257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A.Y. Jackson was born in Montreal in 1882.</a:t>
            </a:r>
            <a:r>
              <a:rPr b="1" lang="en-US" sz="2400">
                <a:solidFill>
                  <a:schemeClr val="dk1"/>
                </a:solidFill>
                <a:latin typeface="Times New Roman"/>
                <a:ea typeface="Times New Roman"/>
                <a:cs typeface="Times New Roman"/>
                <a:sym typeface="Times New Roman"/>
              </a:rPr>
              <a:t> </a:t>
            </a:r>
          </a:p>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He left school at the age of 12 and began working in a printing firm. 1907 he undertook studies in Art in France. </a:t>
            </a:r>
          </a:p>
        </p:txBody>
      </p:sp>
      <p:sp>
        <p:nvSpPr>
          <p:cNvPr id="163" name="Shape 163"/>
          <p:cNvSpPr txBox="1"/>
          <p:nvPr/>
        </p:nvSpPr>
        <p:spPr>
          <a:xfrm>
            <a:off x="212725" y="3048000"/>
            <a:ext cx="8931274" cy="3378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In 1913 Lawren Harris and J.E.H MacDonald impressed by his work invited him to move to Toronto. </a:t>
            </a:r>
          </a:p>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In 1915 Jackson was the only member to join the army and was sent to Europe when the war broke out.</a:t>
            </a:r>
            <a:r>
              <a:rPr b="1" lang="en-US" sz="2400">
                <a:solidFill>
                  <a:schemeClr val="dk1"/>
                </a:solidFill>
                <a:latin typeface="Times New Roman"/>
                <a:ea typeface="Times New Roman"/>
                <a:cs typeface="Times New Roman"/>
                <a:sym typeface="Times New Roman"/>
              </a:rPr>
              <a:t> </a:t>
            </a:r>
          </a:p>
          <a:p>
            <a:pPr indent="0" lvl="0" marL="0" marR="0" rtl="0" algn="l">
              <a:spcBef>
                <a:spcPts val="0"/>
              </a:spcBef>
              <a:spcAft>
                <a:spcPts val="0"/>
              </a:spcAft>
              <a:buClr>
                <a:schemeClr val="dk1"/>
              </a:buClr>
              <a:buSzPct val="100000"/>
              <a:buFont typeface="Times New Roman"/>
              <a:buChar char="•"/>
            </a:pPr>
            <a:r>
              <a:rPr b="1" i="1" lang="en-US" sz="2400">
                <a:solidFill>
                  <a:schemeClr val="dk1"/>
                </a:solidFill>
                <a:latin typeface="Times New Roman"/>
                <a:ea typeface="Times New Roman"/>
                <a:cs typeface="Times New Roman"/>
                <a:sym typeface="Times New Roman"/>
              </a:rPr>
              <a:t>Upon being wounded and returning home to Canada, Jackson would spend the rest of his life painting and sketching across Canada</a:t>
            </a:r>
            <a:r>
              <a:rPr lang="en-US" sz="2400">
                <a:solidFill>
                  <a:schemeClr val="dk1"/>
                </a:solidFill>
                <a:latin typeface="Times New Roman"/>
                <a:ea typeface="Times New Roman"/>
                <a:cs typeface="Times New Roman"/>
                <a:sym typeface="Times New Roman"/>
              </a:rPr>
              <a:t> from Georgian Bay and even as far north as the Canadian Arctic. He would continue this active </a:t>
            </a:r>
            <a:r>
              <a:rPr lang="en-US" sz="2400">
                <a:solidFill>
                  <a:schemeClr val="dk1"/>
                </a:solidFill>
                <a:latin typeface="Times New Roman"/>
                <a:ea typeface="Times New Roman"/>
                <a:cs typeface="Times New Roman"/>
                <a:sym typeface="Times New Roman"/>
              </a:rPr>
              <a:t>lifestyle</a:t>
            </a:r>
            <a:r>
              <a:rPr lang="en-US" sz="2400">
                <a:solidFill>
                  <a:schemeClr val="dk1"/>
                </a:solidFill>
                <a:latin typeface="Times New Roman"/>
                <a:ea typeface="Times New Roman"/>
                <a:cs typeface="Times New Roman"/>
                <a:sym typeface="Times New Roman"/>
              </a:rPr>
              <a:t> well into his eighties. </a:t>
            </a: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