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y="6858000" cx="9144000"/>
  <p:notesSz cx="6858000" cy="9028100"/>
  <p:embeddedFontLst>
    <p:embeddedFont>
      <p:font typeface="Nunito"/>
      <p:regular r:id="rId25"/>
      <p:bold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Nunito-bold.fntdata"/><Relationship Id="rId25" Type="http://schemas.openxmlformats.org/officeDocument/2006/relationships/font" Target="fonts/Nunito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12" type="sldNum"/>
          </p:nvPr>
        </p:nvSpPr>
        <p:spPr>
          <a:xfrm>
            <a:off x="3886200" y="8577261"/>
            <a:ext cx="2971799" cy="450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4" name="Shape 4"/>
          <p:cNvSpPr txBox="1"/>
          <p:nvPr>
            <p:ph idx="2" type="hdr"/>
          </p:nvPr>
        </p:nvSpPr>
        <p:spPr>
          <a:xfrm>
            <a:off x="0" y="0"/>
            <a:ext cx="2971799" cy="4508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Shape 5"/>
          <p:cNvSpPr txBox="1"/>
          <p:nvPr>
            <p:ph idx="10" type="dt"/>
          </p:nvPr>
        </p:nvSpPr>
        <p:spPr>
          <a:xfrm>
            <a:off x="3886200" y="0"/>
            <a:ext cx="2971799" cy="4508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" name="Shape 6"/>
          <p:cNvSpPr/>
          <p:nvPr>
            <p:ph idx="3" type="sldImg"/>
          </p:nvPr>
        </p:nvSpPr>
        <p:spPr>
          <a:xfrm>
            <a:off x="1173162" y="677862"/>
            <a:ext cx="4513261" cy="33845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914400" y="4287837"/>
            <a:ext cx="5029199" cy="40624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x="0" y="8577261"/>
            <a:ext cx="2971799" cy="4508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4" type="sldNum"/>
          </p:nvPr>
        </p:nvSpPr>
        <p:spPr>
          <a:xfrm>
            <a:off x="3886200" y="8577261"/>
            <a:ext cx="2971799" cy="450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idx="12" type="sldNum"/>
          </p:nvPr>
        </p:nvSpPr>
        <p:spPr>
          <a:xfrm>
            <a:off x="3886200" y="8577261"/>
            <a:ext cx="2971799" cy="450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914400" y="4287837"/>
            <a:ext cx="5029199" cy="4062411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>
            <p:ph idx="2" type="sldImg"/>
          </p:nvPr>
        </p:nvSpPr>
        <p:spPr>
          <a:xfrm>
            <a:off x="1173162" y="677862"/>
            <a:ext cx="4513261" cy="33845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idx="12" type="sldNum"/>
          </p:nvPr>
        </p:nvSpPr>
        <p:spPr>
          <a:xfrm>
            <a:off x="3886200" y="8577261"/>
            <a:ext cx="2971799" cy="450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914400" y="4287837"/>
            <a:ext cx="5029199" cy="4062411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" name="Shape 110"/>
          <p:cNvSpPr/>
          <p:nvPr>
            <p:ph idx="2" type="sldImg"/>
          </p:nvPr>
        </p:nvSpPr>
        <p:spPr>
          <a:xfrm>
            <a:off x="1173162" y="677862"/>
            <a:ext cx="4513261" cy="33845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idx="12" type="sldNum"/>
          </p:nvPr>
        </p:nvSpPr>
        <p:spPr>
          <a:xfrm>
            <a:off x="3886200" y="8577261"/>
            <a:ext cx="2971799" cy="450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914400" y="4287837"/>
            <a:ext cx="5029199" cy="4062411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>
            <p:ph idx="2" type="sldImg"/>
          </p:nvPr>
        </p:nvSpPr>
        <p:spPr>
          <a:xfrm>
            <a:off x="1173162" y="677862"/>
            <a:ext cx="4513261" cy="33845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x="914400" y="4287837"/>
            <a:ext cx="5029199" cy="4062411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>
            <p:ph idx="2" type="sldImg"/>
          </p:nvPr>
        </p:nvSpPr>
        <p:spPr>
          <a:xfrm>
            <a:off x="1173162" y="677862"/>
            <a:ext cx="4513261" cy="33845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x="914400" y="4287837"/>
            <a:ext cx="5029199" cy="4062411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" name="Shape 131"/>
          <p:cNvSpPr/>
          <p:nvPr>
            <p:ph idx="2" type="sldImg"/>
          </p:nvPr>
        </p:nvSpPr>
        <p:spPr>
          <a:xfrm>
            <a:off x="1173162" y="677862"/>
            <a:ext cx="4513261" cy="33845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idx="12" type="sldNum"/>
          </p:nvPr>
        </p:nvSpPr>
        <p:spPr>
          <a:xfrm>
            <a:off x="3886200" y="8577261"/>
            <a:ext cx="2971799" cy="450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914400" y="4287837"/>
            <a:ext cx="5029199" cy="4062411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0" name="Shape 140"/>
          <p:cNvSpPr/>
          <p:nvPr>
            <p:ph idx="2" type="sldImg"/>
          </p:nvPr>
        </p:nvSpPr>
        <p:spPr>
          <a:xfrm>
            <a:off x="1173162" y="677862"/>
            <a:ext cx="4513261" cy="33845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idx="12" type="sldNum"/>
          </p:nvPr>
        </p:nvSpPr>
        <p:spPr>
          <a:xfrm>
            <a:off x="3886200" y="8577261"/>
            <a:ext cx="2971799" cy="450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48" name="Shape 148"/>
          <p:cNvSpPr/>
          <p:nvPr>
            <p:ph idx="2" type="sldImg"/>
          </p:nvPr>
        </p:nvSpPr>
        <p:spPr>
          <a:xfrm>
            <a:off x="1173162" y="677862"/>
            <a:ext cx="4513261" cy="33845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914400" y="4287837"/>
            <a:ext cx="5029199" cy="40624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idx="12" type="sldNum"/>
          </p:nvPr>
        </p:nvSpPr>
        <p:spPr>
          <a:xfrm>
            <a:off x="3886200" y="8577261"/>
            <a:ext cx="2971799" cy="450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914400" y="4287837"/>
            <a:ext cx="5029199" cy="4062411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7" name="Shape 157"/>
          <p:cNvSpPr/>
          <p:nvPr>
            <p:ph idx="2" type="sldImg"/>
          </p:nvPr>
        </p:nvSpPr>
        <p:spPr>
          <a:xfrm>
            <a:off x="1173162" y="677862"/>
            <a:ext cx="4513261" cy="33845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idx="12" type="sldNum"/>
          </p:nvPr>
        </p:nvSpPr>
        <p:spPr>
          <a:xfrm>
            <a:off x="3886200" y="8577261"/>
            <a:ext cx="2971799" cy="450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914400" y="4287837"/>
            <a:ext cx="5029199" cy="4062411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/>
          <p:nvPr>
            <p:ph idx="2" type="sldImg"/>
          </p:nvPr>
        </p:nvSpPr>
        <p:spPr>
          <a:xfrm>
            <a:off x="1173162" y="677862"/>
            <a:ext cx="4513261" cy="33845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idx="12" type="sldNum"/>
          </p:nvPr>
        </p:nvSpPr>
        <p:spPr>
          <a:xfrm>
            <a:off x="3886200" y="8577261"/>
            <a:ext cx="2971799" cy="450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914400" y="4287837"/>
            <a:ext cx="5029199" cy="4062411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5" name="Shape 175"/>
          <p:cNvSpPr/>
          <p:nvPr>
            <p:ph idx="2" type="sldImg"/>
          </p:nvPr>
        </p:nvSpPr>
        <p:spPr>
          <a:xfrm>
            <a:off x="1173162" y="677862"/>
            <a:ext cx="4513261" cy="33845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idx="12" type="sldNum"/>
          </p:nvPr>
        </p:nvSpPr>
        <p:spPr>
          <a:xfrm>
            <a:off x="3886200" y="8577261"/>
            <a:ext cx="2971799" cy="450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914400" y="4287837"/>
            <a:ext cx="5029199" cy="4062411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4" name="Shape 184"/>
          <p:cNvSpPr/>
          <p:nvPr>
            <p:ph idx="2" type="sldImg"/>
          </p:nvPr>
        </p:nvSpPr>
        <p:spPr>
          <a:xfrm>
            <a:off x="1173162" y="677862"/>
            <a:ext cx="4513261" cy="33845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idx="12" type="sldNum"/>
          </p:nvPr>
        </p:nvSpPr>
        <p:spPr>
          <a:xfrm>
            <a:off x="3886200" y="8577261"/>
            <a:ext cx="2971799" cy="450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914400" y="4287837"/>
            <a:ext cx="5029199" cy="4062411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/>
          <p:nvPr>
            <p:ph idx="2" type="sldImg"/>
          </p:nvPr>
        </p:nvSpPr>
        <p:spPr>
          <a:xfrm>
            <a:off x="1173162" y="677862"/>
            <a:ext cx="4513261" cy="33845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idx="1" type="body"/>
          </p:nvPr>
        </p:nvSpPr>
        <p:spPr>
          <a:xfrm>
            <a:off x="914400" y="4287837"/>
            <a:ext cx="5029199" cy="4062411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0" name="Shape 190"/>
          <p:cNvSpPr/>
          <p:nvPr>
            <p:ph idx="2" type="sldImg"/>
          </p:nvPr>
        </p:nvSpPr>
        <p:spPr>
          <a:xfrm>
            <a:off x="1173162" y="677862"/>
            <a:ext cx="4513261" cy="33845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2" type="sldNum"/>
          </p:nvPr>
        </p:nvSpPr>
        <p:spPr>
          <a:xfrm>
            <a:off x="3886200" y="8577261"/>
            <a:ext cx="2971799" cy="450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914400" y="4287837"/>
            <a:ext cx="5029199" cy="4062411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/>
          <p:nvPr>
            <p:ph idx="2" type="sldImg"/>
          </p:nvPr>
        </p:nvSpPr>
        <p:spPr>
          <a:xfrm>
            <a:off x="1173162" y="677862"/>
            <a:ext cx="4513261" cy="33845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idx="12" type="sldNum"/>
          </p:nvPr>
        </p:nvSpPr>
        <p:spPr>
          <a:xfrm>
            <a:off x="3886200" y="8577261"/>
            <a:ext cx="2971799" cy="450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914400" y="4287837"/>
            <a:ext cx="5029199" cy="4062411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>
            <p:ph idx="2" type="sldImg"/>
          </p:nvPr>
        </p:nvSpPr>
        <p:spPr>
          <a:xfrm>
            <a:off x="1173162" y="677862"/>
            <a:ext cx="4513261" cy="33845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idx="1" type="body"/>
          </p:nvPr>
        </p:nvSpPr>
        <p:spPr>
          <a:xfrm>
            <a:off x="914400" y="4287837"/>
            <a:ext cx="5029199" cy="4062411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>
            <p:ph idx="2" type="sldImg"/>
          </p:nvPr>
        </p:nvSpPr>
        <p:spPr>
          <a:xfrm>
            <a:off x="1173162" y="677862"/>
            <a:ext cx="4513261" cy="33845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idx="1" type="body"/>
          </p:nvPr>
        </p:nvSpPr>
        <p:spPr>
          <a:xfrm>
            <a:off x="914400" y="4287837"/>
            <a:ext cx="5029199" cy="4062411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/>
          <p:nvPr>
            <p:ph idx="2" type="sldImg"/>
          </p:nvPr>
        </p:nvSpPr>
        <p:spPr>
          <a:xfrm>
            <a:off x="1173162" y="677862"/>
            <a:ext cx="4513261" cy="33845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idx="12" type="sldNum"/>
          </p:nvPr>
        </p:nvSpPr>
        <p:spPr>
          <a:xfrm>
            <a:off x="3886200" y="8577261"/>
            <a:ext cx="2971799" cy="450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914400" y="4287837"/>
            <a:ext cx="5029199" cy="4062411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>
            <p:ph idx="2" type="sldImg"/>
          </p:nvPr>
        </p:nvSpPr>
        <p:spPr>
          <a:xfrm>
            <a:off x="1173162" y="677862"/>
            <a:ext cx="4513261" cy="33845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idx="12" type="sldNum"/>
          </p:nvPr>
        </p:nvSpPr>
        <p:spPr>
          <a:xfrm>
            <a:off x="3886200" y="8577261"/>
            <a:ext cx="2971799" cy="450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92" name="Shape 92"/>
          <p:cNvSpPr/>
          <p:nvPr>
            <p:ph idx="2" type="sldImg"/>
          </p:nvPr>
        </p:nvSpPr>
        <p:spPr>
          <a:xfrm>
            <a:off x="1173162" y="677862"/>
            <a:ext cx="4513261" cy="33845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914400" y="4287837"/>
            <a:ext cx="5029199" cy="40624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x="914400" y="4287837"/>
            <a:ext cx="5029199" cy="4062411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/>
          <p:nvPr>
            <p:ph idx="2" type="sldImg"/>
          </p:nvPr>
        </p:nvSpPr>
        <p:spPr>
          <a:xfrm>
            <a:off x="1173162" y="677862"/>
            <a:ext cx="4513261" cy="33845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, text on left, text on righ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fourObj">
  <p:cSld name="Title and four object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hlink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2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4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5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6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8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5.jpg"/><Relationship Id="rId4" Type="http://schemas.openxmlformats.org/officeDocument/2006/relationships/image" Target="../media/image07.jpg"/><Relationship Id="rId5" Type="http://schemas.openxmlformats.org/officeDocument/2006/relationships/image" Target="../media/image06.jpg"/><Relationship Id="rId6" Type="http://schemas.openxmlformats.org/officeDocument/2006/relationships/image" Target="../media/image09.jpg"/><Relationship Id="rId7" Type="http://schemas.openxmlformats.org/officeDocument/2006/relationships/image" Target="../media/image17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8.jp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hlink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Shape 3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9850"/>
            <a:ext cx="9144000" cy="678815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Shape 36"/>
          <p:cNvSpPr txBox="1"/>
          <p:nvPr>
            <p:ph type="title"/>
          </p:nvPr>
        </p:nvSpPr>
        <p:spPr>
          <a:xfrm>
            <a:off x="0" y="270345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unito"/>
              <a:buNone/>
            </a:pPr>
            <a:r>
              <a:rPr b="1" i="0" lang="en-US" sz="6000" u="sng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Plant Parts and </a:t>
            </a:r>
            <a:r>
              <a:rPr b="1" i="0" lang="en-US" sz="4800" u="sng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Functions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hlink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unito"/>
              <a:buNone/>
            </a:pPr>
            <a:r>
              <a:rPr b="1" i="0" lang="en-US" sz="4400" u="sng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Important Functions of Leaves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3200" u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Photosynthesis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–"/>
            </a:pPr>
            <a:r>
              <a:rPr b="1" i="0" lang="en-US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Process that plants use to produce their food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–"/>
            </a:pPr>
            <a:r>
              <a:rPr b="1" i="0" lang="en-US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6CO</a:t>
            </a:r>
            <a:r>
              <a:rPr b="1" i="0" lang="en-US" sz="1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  <a:r>
              <a:rPr b="1" i="0" lang="en-US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+ 6H</a:t>
            </a:r>
            <a:r>
              <a:rPr b="1" i="0" lang="en-US" sz="1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  <a:r>
              <a:rPr b="1" i="0" lang="en-US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O →C</a:t>
            </a:r>
            <a:r>
              <a:rPr b="1" i="0" lang="en-US" sz="1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6</a:t>
            </a:r>
            <a:r>
              <a:rPr b="1" i="0" lang="en-US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H</a:t>
            </a:r>
            <a:r>
              <a:rPr b="1" i="0" lang="en-US" sz="1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12</a:t>
            </a:r>
            <a:r>
              <a:rPr b="1" i="0" lang="en-US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O</a:t>
            </a:r>
            <a:r>
              <a:rPr b="1" i="0" lang="en-US" sz="1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6</a:t>
            </a:r>
            <a:r>
              <a:rPr b="1" i="0" lang="en-US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+ 6O</a:t>
            </a:r>
            <a:r>
              <a:rPr b="1" i="0" lang="en-US" sz="1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3200" u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Transpiration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–"/>
            </a:pPr>
            <a:r>
              <a:rPr b="1" i="0" lang="en-US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Loss of water and exchange of carbon dioxide</a:t>
            </a:r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hlink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4294967295" type="title"/>
          </p:nvPr>
        </p:nvSpPr>
        <p:spPr>
          <a:xfrm>
            <a:off x="685800" y="609600"/>
            <a:ext cx="33527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unito"/>
              <a:buNone/>
            </a:pPr>
            <a:r>
              <a:rPr b="1" i="0" lang="en-US" sz="4400" u="sng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Leaf Parts</a:t>
            </a:r>
          </a:p>
        </p:txBody>
      </p:sp>
      <p:sp>
        <p:nvSpPr>
          <p:cNvPr id="120" name="Shape 120"/>
          <p:cNvSpPr txBox="1"/>
          <p:nvPr>
            <p:ph idx="4294967295" type="body"/>
          </p:nvPr>
        </p:nvSpPr>
        <p:spPr>
          <a:xfrm>
            <a:off x="6858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2800" u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Blade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–"/>
            </a:pPr>
            <a:r>
              <a:rPr b="1" i="0" lang="en-US" sz="24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Main body of leaf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2800" u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Petiole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–"/>
            </a:pPr>
            <a:r>
              <a:rPr b="1" i="0" lang="en-US" sz="24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Attaches blade to stem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2800" u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Midrib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–"/>
            </a:pPr>
            <a:r>
              <a:rPr b="1" i="0" lang="en-US" sz="24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Large central vein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2362200" y="5943600"/>
            <a:ext cx="678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0" i="0" lang="en-US" sz="24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Image found at: www.yourdictionary.com</a:t>
            </a:r>
          </a:p>
        </p:txBody>
      </p:sp>
      <p:pic>
        <p:nvPicPr>
          <p:cNvPr id="122" name="Shape 122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95800" y="1219200"/>
            <a:ext cx="4395786" cy="4587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hlink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6096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unito"/>
              <a:buNone/>
            </a:pPr>
            <a:r>
              <a:rPr b="1" i="0" lang="en-US" sz="4400" u="sng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Leaf Parts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457200" y="1219200"/>
            <a:ext cx="8077199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2400" u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Apex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–"/>
            </a:pPr>
            <a:r>
              <a:rPr b="1" i="0" lang="en-US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Tip of leaf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2400" u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Base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–"/>
            </a:pPr>
            <a:r>
              <a:rPr b="1" i="0" lang="en-US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Attaches to petiole – if petiole is absent, attaches directly to stem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2400" u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Margin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–"/>
            </a:pPr>
            <a:r>
              <a:rPr b="1" i="0" lang="en-US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Edge of leaf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2400" u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Epidermis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–"/>
            </a:pPr>
            <a:r>
              <a:rPr b="1" i="0" lang="en-US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“Skin” of leaf - responsible for gas exchange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2400" u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Stomata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–"/>
            </a:pPr>
            <a:r>
              <a:rPr b="1" i="0" lang="en-US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Outside layer of leaf opening in epidermis where gas and water exchange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2400" u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Mesophyll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–"/>
            </a:pPr>
            <a:r>
              <a:rPr b="1" i="0" lang="en-US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Middle layer of leaf where photosynthesis occurs</a:t>
            </a:r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hlink"/>
        </a:soli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4294967295" type="title"/>
          </p:nvPr>
        </p:nvSpPr>
        <p:spPr>
          <a:xfrm>
            <a:off x="685800" y="609600"/>
            <a:ext cx="61721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unito"/>
              <a:buNone/>
            </a:pPr>
            <a:r>
              <a:rPr b="1" i="0" lang="en-US" sz="4400" u="sng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Functions of the Stem</a:t>
            </a:r>
          </a:p>
        </p:txBody>
      </p:sp>
      <p:sp>
        <p:nvSpPr>
          <p:cNvPr id="134" name="Shape 134"/>
          <p:cNvSpPr txBox="1"/>
          <p:nvPr>
            <p:ph idx="4294967295" type="body"/>
          </p:nvPr>
        </p:nvSpPr>
        <p:spPr>
          <a:xfrm>
            <a:off x="6858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2800" u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Transport water and nutrients from roots to leaves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2800" u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Supports leaves, fruit, and flowers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2800" u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Food storage</a:t>
            </a:r>
          </a:p>
        </p:txBody>
      </p:sp>
      <p:pic>
        <p:nvPicPr>
          <p:cNvPr id="135" name="Shape 135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43400" y="1676400"/>
            <a:ext cx="4545012" cy="4664075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Shape 136"/>
          <p:cNvSpPr txBox="1"/>
          <p:nvPr/>
        </p:nvSpPr>
        <p:spPr>
          <a:xfrm>
            <a:off x="3124200" y="6400800"/>
            <a:ext cx="6019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0" i="0" lang="en-US" sz="24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Image found at: www.karencarr.com</a:t>
            </a:r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hlink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idx="4294967295" type="title"/>
          </p:nvPr>
        </p:nvSpPr>
        <p:spPr>
          <a:xfrm>
            <a:off x="304800" y="228600"/>
            <a:ext cx="4953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unito"/>
              <a:buNone/>
            </a:pPr>
            <a:r>
              <a:rPr b="1" i="0" lang="en-US" sz="4400" u="sng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Parts of the Stem</a:t>
            </a:r>
          </a:p>
        </p:txBody>
      </p:sp>
      <p:sp>
        <p:nvSpPr>
          <p:cNvPr id="143" name="Shape 143"/>
          <p:cNvSpPr txBox="1"/>
          <p:nvPr>
            <p:ph idx="4294967295" type="body"/>
          </p:nvPr>
        </p:nvSpPr>
        <p:spPr>
          <a:xfrm>
            <a:off x="381000" y="1371600"/>
            <a:ext cx="5029199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2800" u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Node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–"/>
            </a:pPr>
            <a:r>
              <a:rPr b="1" i="0" lang="en-US" sz="24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Areas where side branches and leaves develop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2800" u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Internode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–"/>
            </a:pPr>
            <a:r>
              <a:rPr b="1" i="0" lang="en-US" sz="24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Area between nodes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2800" u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Xylem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–"/>
            </a:pPr>
            <a:r>
              <a:rPr b="1" i="0" lang="en-US" sz="24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Carries nutrients up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2800" u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Phloem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–"/>
            </a:pPr>
            <a:r>
              <a:rPr b="1" i="0" lang="en-US" sz="24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Carries nutrients down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2800" u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Pith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–"/>
            </a:pPr>
            <a:r>
              <a:rPr b="1" i="0" lang="en-US" sz="24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Stores food</a:t>
            </a:r>
          </a:p>
        </p:txBody>
      </p:sp>
      <p:pic>
        <p:nvPicPr>
          <p:cNvPr id="144" name="Shape 144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62600" y="304800"/>
            <a:ext cx="3327400" cy="5943599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Shape 145"/>
          <p:cNvSpPr txBox="1"/>
          <p:nvPr/>
        </p:nvSpPr>
        <p:spPr>
          <a:xfrm>
            <a:off x="2667000" y="6400800"/>
            <a:ext cx="6476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0" i="0" lang="en-US" sz="24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Image found at: www.ext.colostate.edu</a:t>
            </a:r>
          </a:p>
        </p:txBody>
      </p: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hlink"/>
        </a:solid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unito"/>
              <a:buNone/>
            </a:pPr>
            <a:r>
              <a:rPr b="1" i="0" lang="en-US" sz="4400" u="sng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Flower Function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3048000"/>
            <a:ext cx="777240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3600" u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Flowers are pollinated by: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–"/>
            </a:pPr>
            <a:r>
              <a:rPr b="1" i="0" lang="en-US" sz="32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Wind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–"/>
            </a:pPr>
            <a:r>
              <a:rPr b="1" i="0" lang="en-US" sz="32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Insects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–"/>
            </a:pPr>
            <a:r>
              <a:rPr b="1" i="0" lang="en-US" sz="32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Birds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x="1371600" y="1828800"/>
            <a:ext cx="6934199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1" i="0" lang="en-US" sz="40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Sexual Reproduction!!!!</a:t>
            </a:r>
          </a:p>
        </p:txBody>
      </p:sp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hlink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idx="4294967295"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unito"/>
              <a:buNone/>
            </a:pPr>
            <a:r>
              <a:rPr b="1" i="0" lang="en-US" sz="4400" u="sng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Flower Parts</a:t>
            </a:r>
          </a:p>
        </p:txBody>
      </p:sp>
      <p:sp>
        <p:nvSpPr>
          <p:cNvPr id="160" name="Shape 160"/>
          <p:cNvSpPr txBox="1"/>
          <p:nvPr>
            <p:ph idx="4294967295" type="body"/>
          </p:nvPr>
        </p:nvSpPr>
        <p:spPr>
          <a:xfrm>
            <a:off x="304800" y="1981200"/>
            <a:ext cx="4343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3600" u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Pistil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–"/>
            </a:pPr>
            <a:r>
              <a:rPr b="1" i="0" lang="en-US" sz="32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Female part of plant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–"/>
            </a:pPr>
            <a:r>
              <a:rPr b="1" i="0" lang="en-US" sz="32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Containing: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Stigma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Style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Ovary</a:t>
            </a:r>
          </a:p>
        </p:txBody>
      </p:sp>
      <p:pic>
        <p:nvPicPr>
          <p:cNvPr id="161" name="Shape 161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24400" y="1752600"/>
            <a:ext cx="4130674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Shape 162"/>
          <p:cNvSpPr txBox="1"/>
          <p:nvPr/>
        </p:nvSpPr>
        <p:spPr>
          <a:xfrm>
            <a:off x="2819400" y="6400800"/>
            <a:ext cx="6324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0" i="0" lang="en-US" sz="24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Image found at: www.howe.k12.ok.us </a:t>
            </a:r>
          </a:p>
        </p:txBody>
      </p:sp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hlink"/>
        </a:solid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idx="4294967295"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unito"/>
              <a:buNone/>
            </a:pPr>
            <a:r>
              <a:rPr b="1" i="0" lang="en-US" sz="4400" u="sng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Flower Parts</a:t>
            </a:r>
          </a:p>
        </p:txBody>
      </p:sp>
      <p:sp>
        <p:nvSpPr>
          <p:cNvPr id="169" name="Shape 169"/>
          <p:cNvSpPr txBox="1"/>
          <p:nvPr>
            <p:ph idx="4294967295" type="body"/>
          </p:nvPr>
        </p:nvSpPr>
        <p:spPr>
          <a:xfrm>
            <a:off x="457200" y="1752600"/>
            <a:ext cx="480060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3200" u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Stamen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–"/>
            </a:pPr>
            <a:r>
              <a:rPr b="1" i="0" lang="en-US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Male reproductive part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–"/>
            </a:pPr>
            <a:r>
              <a:rPr b="1" i="0" lang="en-US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Contains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Anther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Filament</a:t>
            </a:r>
          </a:p>
        </p:txBody>
      </p:sp>
      <p:pic>
        <p:nvPicPr>
          <p:cNvPr id="170" name="Shape 170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0" y="2819400"/>
            <a:ext cx="5791200" cy="360045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Shape 171"/>
          <p:cNvSpPr txBox="1"/>
          <p:nvPr/>
        </p:nvSpPr>
        <p:spPr>
          <a:xfrm>
            <a:off x="2590800" y="6400800"/>
            <a:ext cx="6553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0" i="0" lang="en-US" sz="24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Image found at: www.botanyworld.com</a:t>
            </a:r>
          </a:p>
        </p:txBody>
      </p:sp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hlink"/>
        </a:solid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idx="4294967295" type="title"/>
          </p:nvPr>
        </p:nvSpPr>
        <p:spPr>
          <a:xfrm>
            <a:off x="0" y="533400"/>
            <a:ext cx="3733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unito"/>
              <a:buNone/>
            </a:pPr>
            <a:r>
              <a:rPr b="1" i="0" lang="en-US" sz="4400" u="sng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Flower Parts</a:t>
            </a:r>
          </a:p>
        </p:txBody>
      </p:sp>
      <p:sp>
        <p:nvSpPr>
          <p:cNvPr id="178" name="Shape 178"/>
          <p:cNvSpPr txBox="1"/>
          <p:nvPr>
            <p:ph idx="4294967295" type="body"/>
          </p:nvPr>
        </p:nvSpPr>
        <p:spPr>
          <a:xfrm>
            <a:off x="3048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2800" u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Petals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–"/>
            </a:pPr>
            <a:r>
              <a:rPr b="1" i="0" lang="en-US" sz="24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Highly colored part of the flower, may contain perfume and/or nectar glands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2800" u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Sepals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–"/>
            </a:pPr>
            <a:r>
              <a:rPr b="1" i="0" lang="en-US" sz="24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Small green structures on the base of a flower that protect the flower bud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1" i="0" sz="2800" u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1" i="0" sz="2800" u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1" i="0" sz="2800" u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179" name="Shape 179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91000" y="1295400"/>
            <a:ext cx="4953000" cy="4953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Shape 180"/>
          <p:cNvSpPr txBox="1"/>
          <p:nvPr/>
        </p:nvSpPr>
        <p:spPr>
          <a:xfrm>
            <a:off x="2209800" y="6400800"/>
            <a:ext cx="6934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0" i="0" lang="en-US" sz="24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Image found at: http://biology.clc.uc.edu</a:t>
            </a:r>
          </a:p>
        </p:txBody>
      </p:sp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hlink"/>
        </a:solidFill>
      </p:bgPr>
    </p:bg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unito"/>
              <a:buNone/>
            </a:pPr>
            <a:r>
              <a:rPr b="1" i="0" lang="en-US" sz="4400" u="sng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Parts of the Seed</a:t>
            </a:r>
          </a:p>
        </p:txBody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2400" u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Embryo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–"/>
            </a:pPr>
            <a:r>
              <a:rPr b="1" i="0" lang="en-US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Growing part of seed containing: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Plumule – “Shoot”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Hypocotyl – Stem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Radical – “Root”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2400" u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Endosperm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–"/>
            </a:pPr>
            <a:r>
              <a:rPr b="1" i="0" lang="en-US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Tissue that provides nutrition for the developing seed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2400" u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Cotyledon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–"/>
            </a:pPr>
            <a:r>
              <a:rPr b="1" i="0" lang="en-US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Food Storage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2400" u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Seed Coat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–"/>
            </a:pPr>
            <a:r>
              <a:rPr b="1" i="0" lang="en-US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Protective outer covering of the seed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hlink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4294967295" type="title"/>
          </p:nvPr>
        </p:nvSpPr>
        <p:spPr>
          <a:xfrm>
            <a:off x="228600" y="228600"/>
            <a:ext cx="5105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unito"/>
              <a:buNone/>
            </a:pPr>
            <a:r>
              <a:rPr b="1" i="0" lang="en-US" sz="4400" u="sng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Parts of The Plant</a:t>
            </a:r>
          </a:p>
        </p:txBody>
      </p:sp>
      <p:sp>
        <p:nvSpPr>
          <p:cNvPr id="43" name="Shape 43"/>
          <p:cNvSpPr txBox="1"/>
          <p:nvPr>
            <p:ph idx="4294967295" type="body"/>
          </p:nvPr>
        </p:nvSpPr>
        <p:spPr>
          <a:xfrm>
            <a:off x="6858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44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Roots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44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Leaves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44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Stem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44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Flower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44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Seed</a:t>
            </a:r>
          </a:p>
        </p:txBody>
      </p:sp>
      <p:pic>
        <p:nvPicPr>
          <p:cNvPr id="44" name="Shape 44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10200" y="228600"/>
            <a:ext cx="3452811" cy="6172199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Shape 45"/>
          <p:cNvSpPr txBox="1"/>
          <p:nvPr/>
        </p:nvSpPr>
        <p:spPr>
          <a:xfrm>
            <a:off x="1143000" y="6400800"/>
            <a:ext cx="8001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0" i="0" lang="en-US" sz="24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Image found at: www.webinstituteforteachers.org </a:t>
            </a: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hlink"/>
        </a:solidFill>
      </p:bgPr>
    </p:bg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unito"/>
              <a:buNone/>
            </a:pPr>
            <a:r>
              <a:rPr b="1" i="0" lang="en-US" sz="4400" u="sng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Parts of the Seed</a:t>
            </a:r>
          </a:p>
        </p:txBody>
      </p:sp>
      <p:pic>
        <p:nvPicPr>
          <p:cNvPr id="193" name="Shape 19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" y="1524000"/>
            <a:ext cx="8458200" cy="4768849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Shape 194"/>
          <p:cNvSpPr txBox="1"/>
          <p:nvPr/>
        </p:nvSpPr>
        <p:spPr>
          <a:xfrm>
            <a:off x="1371600" y="6400800"/>
            <a:ext cx="5562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0" i="0" lang="en-US" sz="24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Image found at: www.puc.edu 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hlink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4294967295" type="title"/>
          </p:nvPr>
        </p:nvSpPr>
        <p:spPr>
          <a:xfrm>
            <a:off x="3657600" y="609600"/>
            <a:ext cx="4800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unito"/>
              <a:buNone/>
            </a:pPr>
            <a:r>
              <a:rPr b="1" i="0" lang="en-US" sz="6000" u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Roots</a:t>
            </a:r>
          </a:p>
        </p:txBody>
      </p:sp>
      <p:pic>
        <p:nvPicPr>
          <p:cNvPr id="52" name="Shape 52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7587" y="1981200"/>
            <a:ext cx="3146425" cy="41148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Shape 53"/>
          <p:cNvSpPr txBox="1"/>
          <p:nvPr>
            <p:ph idx="4294967295" type="body"/>
          </p:nvPr>
        </p:nvSpPr>
        <p:spPr>
          <a:xfrm>
            <a:off x="46482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36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 Types of Root Systems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–"/>
            </a:pPr>
            <a:r>
              <a:rPr b="1" i="0" lang="en-US" sz="32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Taproot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–"/>
            </a:pPr>
            <a:r>
              <a:rPr b="1" i="0" lang="en-US" sz="32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Fibrous System</a:t>
            </a:r>
          </a:p>
        </p:txBody>
      </p:sp>
      <p:sp>
        <p:nvSpPr>
          <p:cNvPr id="54" name="Shape 54"/>
          <p:cNvSpPr txBox="1"/>
          <p:nvPr/>
        </p:nvSpPr>
        <p:spPr>
          <a:xfrm>
            <a:off x="0" y="6400800"/>
            <a:ext cx="591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0" i="0" lang="en-US" sz="24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Image found at: http://www.puc.edu</a:t>
            </a: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hlink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685800" y="609600"/>
            <a:ext cx="27431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unito"/>
              <a:buNone/>
            </a:pPr>
            <a:r>
              <a:rPr b="1" i="0" lang="en-US" sz="6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Roots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x="282400" y="1812137"/>
            <a:ext cx="4800600" cy="323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unito"/>
              <a:buNone/>
            </a:pPr>
            <a:r>
              <a:rPr b="1" i="0" lang="en-US" sz="4400" u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Taproot System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unito"/>
              <a:buNone/>
            </a:pPr>
            <a:r>
              <a:rPr b="1" i="0" lang="en-US" sz="3600" u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Primary roots grow down from the stem with some secondary roots forming</a:t>
            </a:r>
          </a:p>
        </p:txBody>
      </p:sp>
      <p:pic>
        <p:nvPicPr>
          <p:cNvPr id="62" name="Shape 6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81600" y="0"/>
            <a:ext cx="3962399" cy="6172199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Shape 63"/>
          <p:cNvSpPr txBox="1"/>
          <p:nvPr/>
        </p:nvSpPr>
        <p:spPr>
          <a:xfrm>
            <a:off x="685800" y="64008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0" i="0" lang="en-US" sz="24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Image found at: http://www.arboretum.fullerton.edu</a:t>
            </a: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hlink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idx="4294967295" type="title"/>
          </p:nvPr>
        </p:nvSpPr>
        <p:spPr>
          <a:xfrm>
            <a:off x="685800" y="609600"/>
            <a:ext cx="3200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unito"/>
              <a:buNone/>
            </a:pPr>
            <a:r>
              <a:rPr b="1" i="0" lang="en-US" sz="6000" u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Roots</a:t>
            </a:r>
          </a:p>
        </p:txBody>
      </p:sp>
      <p:sp>
        <p:nvSpPr>
          <p:cNvPr id="69" name="Shape 69"/>
          <p:cNvSpPr txBox="1"/>
          <p:nvPr>
            <p:ph idx="4294967295" type="body"/>
          </p:nvPr>
        </p:nvSpPr>
        <p:spPr>
          <a:xfrm>
            <a:off x="250275" y="1665000"/>
            <a:ext cx="4191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unito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	</a:t>
            </a:r>
            <a:r>
              <a:rPr b="1" i="0" lang="en-US" sz="44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Fibrous Root System</a:t>
            </a:r>
            <a:r>
              <a:rPr b="1" i="0" lang="en-US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unito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	</a:t>
            </a:r>
            <a:r>
              <a:rPr b="1" i="0" lang="en-US" sz="36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Small lateral roots that spread out just below the soil surface</a:t>
            </a:r>
          </a:p>
        </p:txBody>
      </p:sp>
      <p:pic>
        <p:nvPicPr>
          <p:cNvPr id="70" name="Shape 70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43437" y="0"/>
            <a:ext cx="4500561" cy="6172199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Shape 71"/>
          <p:cNvSpPr txBox="1"/>
          <p:nvPr/>
        </p:nvSpPr>
        <p:spPr>
          <a:xfrm>
            <a:off x="1828800" y="6400800"/>
            <a:ext cx="7315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0" i="0" lang="en-US" sz="24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Image found at: www.wildmanstevebrill.com</a:t>
            </a: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hlink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idx="4294967295" type="title"/>
          </p:nvPr>
        </p:nvSpPr>
        <p:spPr>
          <a:xfrm>
            <a:off x="457200" y="0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unito"/>
              <a:buNone/>
            </a:pPr>
            <a:r>
              <a:rPr b="1" i="0" lang="en-US" sz="4000" u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Can you identify these root types?</a:t>
            </a:r>
          </a:p>
        </p:txBody>
      </p:sp>
      <p:pic>
        <p:nvPicPr>
          <p:cNvPr id="77" name="Shape 77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9200" y="1186700"/>
            <a:ext cx="3581400" cy="22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>
            <p:ph idx="4294967295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61175" y="1905000"/>
            <a:ext cx="2282825" cy="30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>
            <p:ph idx="4294967295" type="body"/>
          </p:nvPr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638800" y="1524000"/>
            <a:ext cx="1122361" cy="4556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>
            <p:ph idx="4294967295" type="body"/>
          </p:nvPr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09600" y="3657600"/>
            <a:ext cx="2114550" cy="281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432175" y="3352800"/>
            <a:ext cx="1990724" cy="350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hlink"/>
        </a:solid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unito"/>
              <a:buNone/>
            </a:pPr>
            <a:r>
              <a:rPr b="1" i="0" lang="en-US" sz="4400" u="sng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Root Functions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22860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32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Absorption of water and nutrients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–"/>
            </a:pPr>
            <a:r>
              <a:rPr b="1" i="0" lang="en-US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performed by root hairs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32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Transportation of water and nutrients to stem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32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Anchor plant to maintain stability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32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Store food and water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1" i="0" sz="3200" u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1600200" y="1676400"/>
            <a:ext cx="5943599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unito"/>
              <a:buNone/>
            </a:pPr>
            <a:r>
              <a:rPr b="1" i="0" lang="en-US" sz="2800" u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Roots have 4 primary functions</a:t>
            </a: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hlink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unito"/>
              <a:buNone/>
            </a:pPr>
            <a:r>
              <a:rPr b="1" i="0" lang="en-US" sz="4400" u="sng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Parts of the Root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228600" y="1981200"/>
            <a:ext cx="8534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3200" u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Epidermis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–"/>
            </a:pPr>
            <a:r>
              <a:rPr b="1" i="0" lang="en-US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Outermost layer of cells, like the skin of the root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3200" u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Cortex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–"/>
            </a:pPr>
            <a:r>
              <a:rPr b="1" i="0" lang="en-US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Tissue inside epidermis that stores starch and other substances for the growth of the root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hlink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idx="4294967295"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unito"/>
              <a:buNone/>
            </a:pPr>
            <a:r>
              <a:rPr b="1" i="0" lang="en-US" sz="4400" u="sng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Parts of the Root</a:t>
            </a:r>
          </a:p>
        </p:txBody>
      </p:sp>
      <p:sp>
        <p:nvSpPr>
          <p:cNvPr id="102" name="Shape 102"/>
          <p:cNvSpPr txBox="1"/>
          <p:nvPr>
            <p:ph idx="4294967295" type="body"/>
          </p:nvPr>
        </p:nvSpPr>
        <p:spPr>
          <a:xfrm>
            <a:off x="6858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2400" u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Root Cap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–"/>
            </a:pPr>
            <a:r>
              <a:rPr b="1" i="0" lang="en-US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Provides protection for the root tip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2400" u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Root Hairs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–"/>
            </a:pPr>
            <a:r>
              <a:rPr b="1" i="0" lang="en-US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Site of absorption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•"/>
            </a:pPr>
            <a:r>
              <a:rPr b="1" i="0" lang="en-US" sz="2400" u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Vascular Tissue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–"/>
            </a:pPr>
            <a:r>
              <a:rPr b="1" i="0" lang="en-US" sz="2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Within cortex, contains cells that transport water, nutrients, and minerals to all parts of the plant</a:t>
            </a:r>
          </a:p>
        </p:txBody>
      </p:sp>
      <p:pic>
        <p:nvPicPr>
          <p:cNvPr id="103" name="Shape 103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10262" y="0"/>
            <a:ext cx="3233736" cy="3352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/>
          <p:cNvPicPr preferRelativeResize="0"/>
          <p:nvPr>
            <p:ph idx="4294967295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10200" y="3733800"/>
            <a:ext cx="3733800" cy="2749549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/>
        </p:nvSpPr>
        <p:spPr>
          <a:xfrm>
            <a:off x="4114800" y="3276600"/>
            <a:ext cx="50291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0" i="0" lang="en-US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Image found at: www.cactus-art.biz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3657600" y="64008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0" i="0" lang="en-US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Image found at: www.bio.psu.edu</a:t>
            </a:r>
            <a:r>
              <a:rPr b="0" i="0" lang="en-US" sz="24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