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635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1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6350" lvl="1" marL="74295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–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50800" lvl="2" marL="11430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50800" lvl="3" marL="16002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–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50800" lvl="4" marL="20574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50800" lvl="5" marL="25146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50800" lvl="6" marL="34290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50800" lvl="7" marL="48006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50800" lvl="8" marL="66294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457200" y="992187"/>
            <a:ext cx="8153399" cy="1600199"/>
            <a:chOff x="457200" y="992187"/>
            <a:chExt cx="8153399" cy="1600199"/>
          </a:xfrm>
        </p:grpSpPr>
        <p:cxnSp>
          <p:nvCxnSpPr>
            <p:cNvPr id="7" name="Shape 7"/>
            <p:cNvCxnSpPr/>
            <p:nvPr/>
          </p:nvCxnSpPr>
          <p:spPr>
            <a:xfrm>
              <a:off x="5707062" y="992187"/>
              <a:ext cx="2903537" cy="1600199"/>
            </a:xfrm>
            <a:prstGeom prst="curvedConnector2">
              <a:avLst/>
            </a:prstGeom>
            <a:gradFill>
              <a:gsLst>
                <a:gs pos="0">
                  <a:srgbClr val="663300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5632450" y="1157287"/>
              <a:ext cx="2906712" cy="1270000"/>
            </a:xfrm>
            <a:prstGeom prst="curvedConnector2">
              <a:avLst/>
            </a:prstGeom>
            <a:gradFill>
              <a:gsLst>
                <a:gs pos="0">
                  <a:srgbClr val="894400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5589587" y="1377950"/>
              <a:ext cx="2905125" cy="828675"/>
            </a:xfrm>
            <a:prstGeom prst="curvedConnector2">
              <a:avLst/>
            </a:prstGeom>
            <a:gradFill>
              <a:gsLst>
                <a:gs pos="0">
                  <a:srgbClr val="B75B00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</p:cxnSp>
        <p:sp>
          <p:nvSpPr>
            <p:cNvPr id="10" name="Shape 10"/>
            <p:cNvSpPr/>
            <p:nvPr/>
          </p:nvSpPr>
          <p:spPr>
            <a:xfrm>
              <a:off x="457200" y="1708150"/>
              <a:ext cx="7918450" cy="165100"/>
            </a:xfrm>
            <a:prstGeom prst="roundRect">
              <a:avLst>
                <a:gd fmla="val 10799" name="adj"/>
              </a:avLst>
            </a:prstGeom>
            <a:gradFill>
              <a:gsLst>
                <a:gs pos="0">
                  <a:srgbClr val="FFBF00"/>
                </a:gs>
                <a:gs pos="10001">
                  <a:srgbClr val="F27300"/>
                </a:gs>
                <a:gs pos="25000">
                  <a:srgbClr val="8F0040"/>
                </a:gs>
                <a:gs pos="50000">
                  <a:srgbClr val="400040"/>
                </a:gs>
                <a:gs pos="80001">
                  <a:srgbClr val="000040"/>
                </a:gs>
                <a:gs pos="100000">
                  <a:srgbClr val="000000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" name="Shape 11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1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635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1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6350" lvl="1" marL="74295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–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50800" lvl="2" marL="11430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50800" lvl="3" marL="16002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–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50800" lvl="4" marL="20574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50800" lvl="5" marL="25146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50800" lvl="6" marL="34290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50800" lvl="7" marL="48006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50800" lvl="8" marL="66294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1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Soil and It’s Importance</a:t>
            </a:r>
          </a:p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Provides basic life needs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–"/>
            </a:pP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Food and Shelter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Very limited resource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1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 Ideas in Land Evaluation</a:t>
            </a:r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Texture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Depth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Slope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Erosion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1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Texture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Affects almost all properties of the soil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amount of sand, silt and clay in a soil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Sand=largest, then silt, then clay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 by ribboning the soil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1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Texture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Sand is looser and gritty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Silt feels floury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Clay is sticky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AutoNum type="arabicPeriod" startAt="2"/>
            </a:pPr>
            <a:r>
              <a:rPr b="1" i="1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Depth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 thickness of material available for plant growth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Plants obtain water, nutrients and support from the root zone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 Depth is determined from the point where the roots stop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AutoNum type="arabicPeriod" startAt="2"/>
            </a:pPr>
            <a:r>
              <a:rPr b="1" i="1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Depth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DEEP=40”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MODERATLEY DEEP = 20-40”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SHALLOW = 10-20”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VERY SHALLOW = -10”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AutoNum type="arabicPeriod" startAt="3"/>
            </a:pPr>
            <a:r>
              <a:rPr b="1" i="1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Slope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Slope refers to the steepness of the land surface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Affects soil use and management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slope increases agriculture suitability decreases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AutoNum type="arabicPeriod" startAt="3"/>
            </a:pPr>
            <a:r>
              <a:rPr b="1" i="1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How to measure Slope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Measured in percent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Rise or fall over 100 feet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AutoNum type="arabicPeriod" startAt="4"/>
            </a:pPr>
            <a:r>
              <a:rPr b="1" i="1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Erosion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Causes loss of soil by water and wind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lang="en-US"/>
              <a:t>you know the</a:t>
            </a: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history of the land you can do something to prevent more </a:t>
            </a:r>
            <a:r>
              <a:rPr lang="en-US"/>
              <a:t>erosion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Fireball">
  <a:themeElements>
    <a:clrScheme name="Fireball">
      <a:dk1>
        <a:srgbClr val="FFFFCC"/>
      </a:dk1>
      <a:lt1>
        <a:srgbClr val="000000"/>
      </a:lt1>
      <a:dk2>
        <a:srgbClr val="FFCC66"/>
      </a:dk2>
      <a:lt2>
        <a:srgbClr val="5F5F5F"/>
      </a:lt2>
      <a:accent1>
        <a:srgbClr val="FF9933"/>
      </a:accent1>
      <a:accent2>
        <a:srgbClr val="CC0066"/>
      </a:accent2>
      <a:accent3>
        <a:srgbClr val="000000"/>
      </a:accent3>
      <a:accent4>
        <a:srgbClr val="FF9933"/>
      </a:accent4>
      <a:accent5>
        <a:srgbClr val="CC0066"/>
      </a:accent5>
      <a:accent6>
        <a:srgbClr val="000000"/>
      </a:accent6>
      <a:hlink>
        <a:srgbClr val="CC00CC"/>
      </a:hlink>
      <a:folHlink>
        <a:srgbClr val="99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