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4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embeddedFontLst>
    <p:embeddedFont>
      <p:font typeface="Jim Nightshade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JimNightshade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4" name="Shape 4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" name="Shape 6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4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034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2573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3716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9999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hape 11"/>
          <p:cNvGrpSpPr/>
          <p:nvPr/>
        </p:nvGrpSpPr>
        <p:grpSpPr>
          <a:xfrm>
            <a:off x="0" y="1586"/>
            <a:ext cx="9132887" cy="6845299"/>
            <a:chOff x="0" y="1586"/>
            <a:chExt cx="9132887" cy="6845299"/>
          </a:xfrm>
        </p:grpSpPr>
        <p:sp>
          <p:nvSpPr>
            <p:cNvPr id="12" name="Shape 12"/>
            <p:cNvSpPr/>
            <p:nvPr/>
          </p:nvSpPr>
          <p:spPr>
            <a:xfrm>
              <a:off x="5387975" y="1585912"/>
              <a:ext cx="3744912" cy="5260974"/>
            </a:xfrm>
            <a:custGeom>
              <a:pathLst>
                <a:path extrusionOk="0" h="120000" w="120000">
                  <a:moveTo>
                    <a:pt x="96905" y="119927"/>
                  </a:moveTo>
                  <a:lnTo>
                    <a:pt x="119949" y="119963"/>
                  </a:lnTo>
                  <a:lnTo>
                    <a:pt x="119949" y="52033"/>
                  </a:lnTo>
                  <a:lnTo>
                    <a:pt x="0" y="0"/>
                  </a:lnTo>
                  <a:lnTo>
                    <a:pt x="10224" y="5431"/>
                  </a:lnTo>
                  <a:lnTo>
                    <a:pt x="18618" y="10102"/>
                  </a:lnTo>
                  <a:lnTo>
                    <a:pt x="28079" y="15968"/>
                  </a:lnTo>
                  <a:lnTo>
                    <a:pt x="37236" y="22160"/>
                  </a:lnTo>
                  <a:lnTo>
                    <a:pt x="50665" y="32697"/>
                  </a:lnTo>
                  <a:lnTo>
                    <a:pt x="62568" y="43886"/>
                  </a:lnTo>
                  <a:lnTo>
                    <a:pt x="71216" y="53663"/>
                  </a:lnTo>
                  <a:lnTo>
                    <a:pt x="78745" y="63765"/>
                  </a:lnTo>
                  <a:lnTo>
                    <a:pt x="84696" y="73868"/>
                  </a:lnTo>
                  <a:lnTo>
                    <a:pt x="89071" y="83101"/>
                  </a:lnTo>
                  <a:lnTo>
                    <a:pt x="92022" y="90923"/>
                  </a:lnTo>
                  <a:lnTo>
                    <a:pt x="94768" y="100591"/>
                  </a:lnTo>
                  <a:lnTo>
                    <a:pt x="96142" y="109064"/>
                  </a:lnTo>
                  <a:lnTo>
                    <a:pt x="96905" y="119927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rgbClr val="2347B3"/>
                </a:gs>
              </a:gsLst>
              <a:lin ang="108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3" name="Shape 13"/>
            <p:cNvCxnSpPr/>
            <p:nvPr/>
          </p:nvCxnSpPr>
          <p:spPr>
            <a:xfrm>
              <a:off x="0" y="1586"/>
              <a:ext cx="8410574" cy="6845299"/>
            </a:xfrm>
            <a:prstGeom prst="curvedConnector2">
              <a:avLst/>
            </a:prstGeom>
            <a:noFill/>
            <a:ln cap="rnd" cmpd="sng" w="12700">
              <a:solidFill>
                <a:schemeClr val="accent2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sp>
        <p:nvSpPr>
          <p:cNvPr id="14" name="Shape 1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034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2573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3716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9999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16</a:t>
            </a:r>
          </a:p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a Sustainable Agriculture</a:t>
            </a:r>
          </a:p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609600" y="1371600"/>
            <a:ext cx="80803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Jim Nightshade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What is </a:t>
            </a:r>
            <a:br>
              <a:rPr b="1" i="0" lang="en-US" sz="5400" u="none" cap="none" strike="noStrike">
                <a:solidFill>
                  <a:schemeClr val="dk1"/>
                </a:solidFill>
                <a:latin typeface="Jim Nightshade"/>
                <a:ea typeface="Jim Nightshade"/>
                <a:cs typeface="Jim Nightshade"/>
                <a:sym typeface="Jim Nightshade"/>
              </a:rPr>
            </a:br>
            <a:r>
              <a:rPr b="1" i="1" lang="en-US" sz="5400" u="none" cap="none" strike="noStrike">
                <a:solidFill>
                  <a:srgbClr val="24AC16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Sustainable Agriculture?</a:t>
            </a:r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914400" y="2209800"/>
            <a:ext cx="7543800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“…a journey, not a destination” </a:t>
            </a:r>
          </a:p>
          <a:p>
            <a:pPr indent="-228600" lvl="3" marL="1600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</a:t>
            </a:r>
            <a:r>
              <a:rPr b="1" i="0" lang="en-US" sz="3200" u="none" cap="none" strike="noStrike">
                <a:solidFill>
                  <a:srgbClr val="24AC1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Iowa Farmer</a:t>
            </a:r>
          </a:p>
          <a:p>
            <a:pPr indent="-228600" lvl="3" marL="1600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rgbClr val="24AC1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16</a:t>
            </a:r>
          </a:p>
        </p:txBody>
      </p:sp>
      <p:sp>
        <p:nvSpPr>
          <p:cNvPr id="115" name="Shape 11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a Sustainable Agriculture</a:t>
            </a:r>
          </a:p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Jim Nightshade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Where are we?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the 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1" i="0" lang="en-US" sz="44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Strengths 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1" i="0" lang="en-US" sz="44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Weaknesses 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our current agricultural system?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16</a:t>
            </a:r>
          </a:p>
        </p:txBody>
      </p:sp>
      <p:sp>
        <p:nvSpPr>
          <p:cNvPr id="124" name="Shape 12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a Sustainable Agriculture</a:t>
            </a:r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26" name="Shape 12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25000"/>
              <a:buFont typeface="Jim Nightshade"/>
              <a:buNone/>
            </a:pPr>
            <a:r>
              <a:rPr b="1" i="0" lang="en-US" sz="4400" u="none" cap="none" strike="noStrike">
                <a:solidFill>
                  <a:srgbClr val="FFCC00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Successes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abundant food supply in the developed world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fresh fruits and vegetables available year-round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cheap food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luxury foods such as coffee, tea, chocolate, and spices easily available around the world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effective food preservation technologies (refrigeration, freezing, canning, packaging)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convenience foods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mechanization produces high labor efficiency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in soil conservation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availability of agricultural inputs for quick solutions to production problems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16</a:t>
            </a:r>
          </a:p>
        </p:txBody>
      </p:sp>
      <p:sp>
        <p:nvSpPr>
          <p:cNvPr id="133" name="Shape 13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a Sustainable Agriculture</a:t>
            </a:r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35" name="Shape 13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Jim Nightshade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Problems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continuing soil loss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food safety concerns (mad cow disease, food poisoning outbreaks, antibiotic resistance, toxins and pesticides)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pollution, air pollution (&amp; odors), habitat loss, water depletion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continuing hunger – and rise of obesity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failing farms, economic uncertainty and stress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declining communities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farm accidents, chronic diseases linked to agricultural chemicals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reliance on fossil fuels, global warming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farmland loss to development, ugly countryside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difficulty of starting in farming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16</a:t>
            </a:r>
          </a:p>
        </p:txBody>
      </p:sp>
      <p:sp>
        <p:nvSpPr>
          <p:cNvPr id="142" name="Shape 14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a Sustainable Agriculture</a:t>
            </a:r>
          </a:p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AC16"/>
              </a:buClr>
              <a:buSzPct val="25000"/>
              <a:buFont typeface="Jim Nightshade"/>
              <a:buNone/>
            </a:pPr>
            <a:r>
              <a:rPr b="1" i="0" lang="en-US" sz="5400" u="none" cap="none" strike="noStrike">
                <a:solidFill>
                  <a:srgbClr val="24AC16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Conclusion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Agriculture has accomplished much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still many problems to solve, both old and new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Sustainable agriculture is about trying to solve these problems – without creating new ones.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16</a:t>
            </a:r>
          </a:p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a Sustainable Agriculture</a:t>
            </a:r>
          </a:p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41" name="Shape 4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AC16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24AC16"/>
                </a:solidFill>
                <a:latin typeface="Arial"/>
                <a:ea typeface="Arial"/>
                <a:cs typeface="Arial"/>
                <a:sym typeface="Arial"/>
              </a:rPr>
              <a:t>Sustainable Agriculture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“…an integrated system of plant and animal production practices…that will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satisfy human food and fiber needs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enhance environmental quality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the most efficient use of   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nonrenewable resources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sustain economic viability 	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enhance quality of life.”</a:t>
            </a:r>
          </a:p>
          <a:p>
            <a:pPr indent="-2286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</a:t>
            </a:r>
            <a:r>
              <a:rPr b="1" i="0" lang="en-US" sz="1800" u="none" cap="none" strike="noStrike">
                <a:solidFill>
                  <a:srgbClr val="24AC1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1990 Farm Bill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79999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rgbClr val="24AC1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16</a:t>
            </a:r>
          </a:p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a Sustainable Agriculture</a:t>
            </a:r>
          </a:p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1371600"/>
            <a:ext cx="5314949" cy="483552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 txBox="1"/>
          <p:nvPr/>
        </p:nvSpPr>
        <p:spPr>
          <a:xfrm>
            <a:off x="609600" y="635000"/>
            <a:ext cx="60515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AC16"/>
              </a:buClr>
              <a:buSzPct val="25000"/>
              <a:buFont typeface="Times New Roman"/>
              <a:buNone/>
            </a:pPr>
            <a:r>
              <a:rPr b="1" i="0" lang="en-US" sz="2800" u="none">
                <a:solidFill>
                  <a:srgbClr val="24AC1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24AC1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three-legged stool of sustainability</a:t>
            </a: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16</a:t>
            </a:r>
          </a:p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a Sustainable Agriculture</a:t>
            </a:r>
          </a:p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AC16"/>
              </a:buClr>
              <a:buSzPct val="25000"/>
              <a:buFont typeface="Jim Nightshade"/>
              <a:buNone/>
            </a:pPr>
            <a:r>
              <a:rPr b="0" i="0" lang="en-US" sz="4800" u="none" cap="none" strike="noStrike">
                <a:solidFill>
                  <a:srgbClr val="24AC16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Economically sustainable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Provides a secure living for farm families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Provides a secure living to other workers in the food system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Provides access to good food for all                                                               </a:t>
            </a: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16</a:t>
            </a:r>
          </a:p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a Sustainable Agriculture</a:t>
            </a:r>
          </a:p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AC16"/>
              </a:buClr>
              <a:buSzPct val="25000"/>
              <a:buFont typeface="Jim Nightshade"/>
              <a:buNone/>
            </a:pPr>
            <a:r>
              <a:rPr b="1" i="0" lang="en-US" sz="4800" u="none" cap="none" strike="noStrike">
                <a:solidFill>
                  <a:srgbClr val="24AC16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Environmentally Sound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Preserves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quality of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soil,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water,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air</a:t>
            </a: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67000" y="1905000"/>
            <a:ext cx="5486399" cy="3703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16</a:t>
            </a:r>
          </a:p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a Sustainable Agriculture</a:t>
            </a:r>
          </a:p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Cooperates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and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modeled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natural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systems</a:t>
            </a: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4200" y="1905000"/>
            <a:ext cx="5575300" cy="38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914400" y="685800"/>
            <a:ext cx="7391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0" y="503237"/>
            <a:ext cx="91440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AC16"/>
              </a:buClr>
              <a:buSzPct val="25000"/>
              <a:buFont typeface="Jim Nightshade"/>
              <a:buNone/>
            </a:pPr>
            <a:r>
              <a:rPr b="1" i="0" lang="en-US" sz="4800" u="none">
                <a:solidFill>
                  <a:srgbClr val="24AC16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Environmentally Sound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16</a:t>
            </a:r>
          </a:p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a Sustainable Agriculture</a:t>
            </a:r>
          </a:p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AC16"/>
              </a:buClr>
              <a:buSzPct val="25000"/>
              <a:buFont typeface="Jim Nightshade"/>
              <a:buNone/>
            </a:pPr>
            <a:r>
              <a:rPr b="1" i="0" lang="en-US" sz="4800" u="none" cap="none" strike="noStrike">
                <a:solidFill>
                  <a:srgbClr val="24AC16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Socially sustainable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for families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Supports </a:t>
            </a:r>
            <a:b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communities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Fair to all involved</a:t>
            </a: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1662" y="2286000"/>
            <a:ext cx="4732336" cy="2960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16</a:t>
            </a:r>
          </a:p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a Sustainable Agriculture</a:t>
            </a: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4600" y="1905000"/>
            <a:ext cx="5172075" cy="391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457200" y="611187"/>
            <a:ext cx="6592886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AC16"/>
              </a:buClr>
              <a:buSzPct val="25000"/>
              <a:buFont typeface="Jim Nightshade"/>
              <a:buNone/>
            </a:pPr>
            <a:r>
              <a:rPr b="1" i="0" lang="en-US" sz="3600" u="none">
                <a:solidFill>
                  <a:srgbClr val="24AC16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Goals:</a:t>
            </a:r>
            <a:r>
              <a:rPr b="0" i="0" lang="en-US" sz="3200" u="none">
                <a:solidFill>
                  <a:schemeClr val="dk1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desired 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AC16"/>
              </a:buClr>
              <a:buSzPct val="25000"/>
              <a:buFont typeface="Jim Nightshade"/>
              <a:buNone/>
            </a:pPr>
            <a:r>
              <a:rPr b="1" i="0" lang="en-US" sz="3600" u="none">
                <a:solidFill>
                  <a:srgbClr val="24AC16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Practices:</a:t>
            </a:r>
            <a:r>
              <a:rPr b="0" i="0" lang="en-US" sz="3200" u="none">
                <a:solidFill>
                  <a:schemeClr val="dk1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Actions to achieve a goal</a:t>
            </a:r>
          </a:p>
        </p:txBody>
      </p:sp>
    </p:spTree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10800000" scaled="0"/>
        </a:gra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 16</a:t>
            </a:r>
          </a:p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a Sustainable Agriculture</a:t>
            </a:r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AC16"/>
              </a:buClr>
              <a:buSzPct val="25000"/>
              <a:buFont typeface="Jim Nightshade"/>
              <a:buNone/>
            </a:pPr>
            <a:r>
              <a:rPr b="1" i="0" lang="en-US" sz="4400" u="none" cap="none" strike="noStrike">
                <a:solidFill>
                  <a:srgbClr val="24AC16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>How do you get to goals?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out where you are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Analyze your strengths and weaknesses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strategies (practices)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monitoring your progress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Re-evaluate your goals and plans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oaring">
  <a:themeElements>
    <a:clrScheme name="Soaring">
      <a:dk1>
        <a:srgbClr val="FFFFFF"/>
      </a:dk1>
      <a:lt1>
        <a:srgbClr val="0000FF"/>
      </a:lt1>
      <a:dk2>
        <a:srgbClr val="FFCC66"/>
      </a:dk2>
      <a:lt2>
        <a:srgbClr val="000000"/>
      </a:lt2>
      <a:accent1>
        <a:srgbClr val="00FFFF"/>
      </a:accent1>
      <a:accent2>
        <a:srgbClr val="3366FF"/>
      </a:accent2>
      <a:accent3>
        <a:srgbClr val="0000FF"/>
      </a:accent3>
      <a:accent4>
        <a:srgbClr val="00FFFF"/>
      </a:accent4>
      <a:accent5>
        <a:srgbClr val="3366FF"/>
      </a:accent5>
      <a:accent6>
        <a:srgbClr val="0000FF"/>
      </a:accent6>
      <a:hlink>
        <a:srgbClr val="FF0033"/>
      </a:hlink>
      <a:folHlink>
        <a:srgbClr val="FFFF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