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 name="Shape 23"/>
        <p:cNvGrpSpPr/>
        <p:nvPr/>
      </p:nvGrpSpPr>
      <p:grpSpPr>
        <a:xfrm>
          <a:off x="0" y="0"/>
          <a:ext cx="0" cy="0"/>
          <a:chOff x="0" y="0"/>
          <a:chExt cx="0" cy="0"/>
        </a:xfrm>
      </p:grpSpPr>
      <p:sp>
        <p:nvSpPr>
          <p:cNvPr id="24" name="Shape 2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 name="Shape 2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5" name="Shape 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8" name="Shape 1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4" name="Shape 1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0" name="Shape 1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 name="Shape 29"/>
        <p:cNvGrpSpPr/>
        <p:nvPr/>
      </p:nvGrpSpPr>
      <p:grpSpPr>
        <a:xfrm>
          <a:off x="0" y="0"/>
          <a:ext cx="0" cy="0"/>
          <a:chOff x="0" y="0"/>
          <a:chExt cx="0" cy="0"/>
        </a:xfrm>
      </p:grpSpPr>
      <p:sp>
        <p:nvSpPr>
          <p:cNvPr id="30" name="Shape 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1" name="Shape 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8" name="Shape 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6" name="Shape 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3" name="Shape 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0" name="Shape 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6" name="Shape 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3" name="Shape 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9" name="Shape 7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layout with centered title and subtitle placeholders">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1397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4800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6629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4" name="Shape 14"/>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5" name="Shape 15"/>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6" name="Shape 16"/>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text">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9" name="Shape 19"/>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4800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6629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0" name="Shape 20"/>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1" name="Shape 21"/>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2" name="Shape 22"/>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7" name="Shape 7"/>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4800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6629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8" name="Shape 8"/>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9" name="Shape 9"/>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0" name="Shape 10"/>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0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0.jpg"/><Relationship Id="rId4" Type="http://schemas.openxmlformats.org/officeDocument/2006/relationships/image" Target="../media/image0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8.png"/><Relationship Id="rId4" Type="http://schemas.openxmlformats.org/officeDocument/2006/relationships/image" Target="../media/image06.png"/><Relationship Id="rId5" Type="http://schemas.openxmlformats.org/officeDocument/2006/relationships/image" Target="../media/image0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26" name="Shape 26"/>
        <p:cNvGrpSpPr/>
        <p:nvPr/>
      </p:nvGrpSpPr>
      <p:grpSpPr>
        <a:xfrm>
          <a:off x="0" y="0"/>
          <a:ext cx="0" cy="0"/>
          <a:chOff x="0" y="0"/>
          <a:chExt cx="0" cy="0"/>
        </a:xfrm>
      </p:grpSpPr>
      <p:sp>
        <p:nvSpPr>
          <p:cNvPr id="27" name="Shape 27"/>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The Green Revolution</a:t>
            </a:r>
          </a:p>
        </p:txBody>
      </p:sp>
      <p:sp>
        <p:nvSpPr>
          <p:cNvPr id="28" name="Shape 28"/>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3200" u="none" cap="none" strike="noStrike">
                <a:solidFill>
                  <a:schemeClr val="dk1"/>
                </a:solidFill>
                <a:latin typeface="Arial"/>
                <a:ea typeface="Arial"/>
                <a:cs typeface="Arial"/>
                <a:sym typeface="Arial"/>
              </a:rPr>
              <a:t>Agriculture 11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89" name="Shape 89"/>
        <p:cNvGrpSpPr/>
        <p:nvPr/>
      </p:nvGrpSpPr>
      <p:grpSpPr>
        <a:xfrm>
          <a:off x="0" y="0"/>
          <a:ext cx="0" cy="0"/>
          <a:chOff x="0" y="0"/>
          <a:chExt cx="0" cy="0"/>
        </a:xfrm>
      </p:grpSpPr>
      <p:sp>
        <p:nvSpPr>
          <p:cNvPr id="90" name="Shape 9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Purpose</a:t>
            </a:r>
          </a:p>
        </p:txBody>
      </p:sp>
      <p:sp>
        <p:nvSpPr>
          <p:cNvPr id="91" name="Shape 91"/>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To develop high yield wheat and corn varieties</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Norman Borlaug won the Nobel Prize in 1970 for his work on wheat breeding.</a:t>
            </a:r>
          </a:p>
        </p:txBody>
      </p:sp>
      <p:pic>
        <p:nvPicPr>
          <p:cNvPr id="92" name="Shape 92"/>
          <p:cNvPicPr preferRelativeResize="0"/>
          <p:nvPr/>
        </p:nvPicPr>
        <p:blipFill rotWithShape="1">
          <a:blip r:embed="rId3">
            <a:alphaModFix/>
          </a:blip>
          <a:srcRect b="0" l="0" r="0" t="0"/>
          <a:stretch/>
        </p:blipFill>
        <p:spPr>
          <a:xfrm>
            <a:off x="6443662" y="4292600"/>
            <a:ext cx="1827211" cy="232886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96" name="Shape 96"/>
        <p:cNvGrpSpPr/>
        <p:nvPr/>
      </p:nvGrpSpPr>
      <p:grpSpPr>
        <a:xfrm>
          <a:off x="0" y="0"/>
          <a:ext cx="0" cy="0"/>
          <a:chOff x="0" y="0"/>
          <a:chExt cx="0" cy="0"/>
        </a:xfrm>
      </p:grpSpPr>
      <p:sp>
        <p:nvSpPr>
          <p:cNvPr id="97" name="Shape 9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INDIA</a:t>
            </a:r>
          </a:p>
        </p:txBody>
      </p:sp>
      <p:sp>
        <p:nvSpPr>
          <p:cNvPr id="98" name="Shape 9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Began a program of plant breeding, irrigation, development and financing of agrichemicals.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By late 1970s, rice yields were up 30% and a famine was avoided.</a:t>
            </a:r>
          </a:p>
        </p:txBody>
      </p:sp>
      <p:pic>
        <p:nvPicPr>
          <p:cNvPr id="99" name="Shape 99"/>
          <p:cNvPicPr preferRelativeResize="0"/>
          <p:nvPr/>
        </p:nvPicPr>
        <p:blipFill rotWithShape="1">
          <a:blip r:embed="rId3">
            <a:alphaModFix/>
          </a:blip>
          <a:srcRect b="0" l="0" r="0" t="0"/>
          <a:stretch/>
        </p:blipFill>
        <p:spPr>
          <a:xfrm>
            <a:off x="6948486" y="4365625"/>
            <a:ext cx="2009774" cy="24923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03" name="Shape 103"/>
        <p:cNvGrpSpPr/>
        <p:nvPr/>
      </p:nvGrpSpPr>
      <p:grpSpPr>
        <a:xfrm>
          <a:off x="0" y="0"/>
          <a:ext cx="0" cy="0"/>
          <a:chOff x="0" y="0"/>
          <a:chExt cx="0" cy="0"/>
        </a:xfrm>
      </p:grpSpPr>
      <p:sp>
        <p:nvSpPr>
          <p:cNvPr id="104" name="Shape 10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How was it done?</a:t>
            </a:r>
          </a:p>
        </p:txBody>
      </p:sp>
      <p:sp>
        <p:nvSpPr>
          <p:cNvPr id="105" name="Shape 105"/>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Using new machines</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Fertilizers</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Pesticides</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Irrigation</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http://wparks.myweb.uga.edu/ppt/green/sld056.htm</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09" name="Shape 109"/>
        <p:cNvGrpSpPr/>
        <p:nvPr/>
      </p:nvGrpSpPr>
      <p:grpSpPr>
        <a:xfrm>
          <a:off x="0" y="0"/>
          <a:ext cx="0" cy="0"/>
          <a:chOff x="0" y="0"/>
          <a:chExt cx="0" cy="0"/>
        </a:xfrm>
      </p:grpSpPr>
      <p:sp>
        <p:nvSpPr>
          <p:cNvPr id="110" name="Shape 11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11" name="Shape 111"/>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Food production has advanced and we can get food cheaper than at any point in history. The total food available per person worldwide has increased exponentially. There is enough grain alone being currently produced to get everyone on earth 3,500 calories a day, which is enough to make most people fat (Lappe, 1998).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15" name="Shape 115"/>
        <p:cNvGrpSpPr/>
        <p:nvPr/>
      </p:nvGrpSpPr>
      <p:grpSpPr>
        <a:xfrm>
          <a:off x="0" y="0"/>
          <a:ext cx="0" cy="0"/>
          <a:chOff x="0" y="0"/>
          <a:chExt cx="0" cy="0"/>
        </a:xfrm>
      </p:grpSpPr>
      <p:sp>
        <p:nvSpPr>
          <p:cNvPr id="116" name="Shape 11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17" name="Shape 117"/>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Yet hunger persists at alarming rates, and if you discount China from the equation, world hunger has actually increased by 11 percent since the start of the revolution.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23" name="Shape 123"/>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Not only did the Green Revolution completely bypass the real issues of hunger: the concentration of wealth in economic power in the hands of very few people, the last 50 years of this new style of agriculture has led to some devastating effects.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Brainstorm</a:t>
            </a:r>
          </a:p>
        </p:txBody>
      </p:sp>
      <p:sp>
        <p:nvSpPr>
          <p:cNvPr id="129" name="Shape 129"/>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What could some drawbacks of the green revolution be?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Discuss at your tables – try to think of 3</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33" name="Shape 133"/>
        <p:cNvGrpSpPr/>
        <p:nvPr/>
      </p:nvGrpSpPr>
      <p:grpSpPr>
        <a:xfrm>
          <a:off x="0" y="0"/>
          <a:ext cx="0" cy="0"/>
          <a:chOff x="0" y="0"/>
          <a:chExt cx="0" cy="0"/>
        </a:xfrm>
      </p:grpSpPr>
      <p:sp>
        <p:nvSpPr>
          <p:cNvPr id="134" name="Shape 134"/>
          <p:cNvSpPr txBox="1"/>
          <p:nvPr>
            <p:ph type="title"/>
          </p:nvPr>
        </p:nvSpPr>
        <p:spPr>
          <a:xfrm>
            <a:off x="395287" y="90805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1" i="0" lang="en-US" sz="4000" u="none" cap="none" strike="noStrike">
                <a:solidFill>
                  <a:schemeClr val="dk2"/>
                </a:solidFill>
                <a:latin typeface="Arial"/>
                <a:ea typeface="Arial"/>
                <a:cs typeface="Arial"/>
                <a:sym typeface="Arial"/>
              </a:rPr>
              <a:t>What problems have been caused by the Green Revolution?</a:t>
            </a:r>
            <a:br>
              <a:rPr b="0" i="0" lang="en-US" sz="4000" u="none" cap="none" strike="noStrike">
                <a:solidFill>
                  <a:schemeClr val="dk2"/>
                </a:solidFill>
                <a:latin typeface="Arial"/>
                <a:ea typeface="Arial"/>
                <a:cs typeface="Arial"/>
                <a:sym typeface="Arial"/>
              </a:rPr>
            </a:br>
          </a:p>
        </p:txBody>
      </p:sp>
      <p:sp>
        <p:nvSpPr>
          <p:cNvPr id="135" name="Shape 135"/>
          <p:cNvSpPr txBox="1"/>
          <p:nvPr>
            <p:ph idx="1" type="body"/>
          </p:nvPr>
        </p:nvSpPr>
        <p:spPr>
          <a:xfrm>
            <a:off x="684212" y="1989136"/>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An increase in rural to urban migration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pic>
        <p:nvPicPr>
          <p:cNvPr id="136" name="Shape 136"/>
          <p:cNvPicPr preferRelativeResize="0"/>
          <p:nvPr/>
        </p:nvPicPr>
        <p:blipFill rotWithShape="1">
          <a:blip r:embed="rId3">
            <a:alphaModFix/>
          </a:blip>
          <a:srcRect b="0" l="0" r="0" t="0"/>
          <a:stretch/>
        </p:blipFill>
        <p:spPr>
          <a:xfrm>
            <a:off x="1979611" y="2781300"/>
            <a:ext cx="5040312" cy="364172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40" name="Shape 140"/>
        <p:cNvGrpSpPr/>
        <p:nvPr/>
      </p:nvGrpSpPr>
      <p:grpSpPr>
        <a:xfrm>
          <a:off x="0" y="0"/>
          <a:ext cx="0" cy="0"/>
          <a:chOff x="0" y="0"/>
          <a:chExt cx="0" cy="0"/>
        </a:xfrm>
      </p:grpSpPr>
      <p:sp>
        <p:nvSpPr>
          <p:cNvPr id="141" name="Shape 14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42" name="Shape 14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Rural Poverty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pic>
        <p:nvPicPr>
          <p:cNvPr id="143" name="Shape 143"/>
          <p:cNvPicPr preferRelativeResize="0"/>
          <p:nvPr/>
        </p:nvPicPr>
        <p:blipFill rotWithShape="1">
          <a:blip r:embed="rId3">
            <a:alphaModFix/>
          </a:blip>
          <a:srcRect b="0" l="0" r="0" t="0"/>
          <a:stretch/>
        </p:blipFill>
        <p:spPr>
          <a:xfrm>
            <a:off x="2195511" y="2708275"/>
            <a:ext cx="4310062" cy="340994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47" name="Shape 147"/>
        <p:cNvGrpSpPr/>
        <p:nvPr/>
      </p:nvGrpSpPr>
      <p:grpSpPr>
        <a:xfrm>
          <a:off x="0" y="0"/>
          <a:ext cx="0" cy="0"/>
          <a:chOff x="0" y="0"/>
          <a:chExt cx="0" cy="0"/>
        </a:xfrm>
      </p:grpSpPr>
      <p:sp>
        <p:nvSpPr>
          <p:cNvPr id="148" name="Shape 14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49" name="Shape 149"/>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The fertilisers and machinery was often too expensive for farmers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pic>
        <p:nvPicPr>
          <p:cNvPr id="150" name="Shape 150"/>
          <p:cNvPicPr preferRelativeResize="0"/>
          <p:nvPr/>
        </p:nvPicPr>
        <p:blipFill rotWithShape="1">
          <a:blip r:embed="rId3">
            <a:alphaModFix/>
          </a:blip>
          <a:srcRect b="0" l="0" r="0" t="0"/>
          <a:stretch/>
        </p:blipFill>
        <p:spPr>
          <a:xfrm>
            <a:off x="2700336" y="2997200"/>
            <a:ext cx="2320924" cy="31638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32" name="Shape 32"/>
        <p:cNvGrpSpPr/>
        <p:nvPr/>
      </p:nvGrpSpPr>
      <p:grpSpPr>
        <a:xfrm>
          <a:off x="0" y="0"/>
          <a:ext cx="0" cy="0"/>
          <a:chOff x="0" y="0"/>
          <a:chExt cx="0" cy="0"/>
        </a:xfrm>
      </p:grpSpPr>
      <p:sp>
        <p:nvSpPr>
          <p:cNvPr id="33" name="Shape 3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The Problem</a:t>
            </a:r>
          </a:p>
        </p:txBody>
      </p:sp>
      <p:sp>
        <p:nvSpPr>
          <p:cNvPr id="34" name="Shape 3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Increasing Population </a:t>
            </a:r>
            <a:r>
              <a:rPr b="0" i="1" lang="en-US" sz="3200" u="none" cap="none" strike="noStrike">
                <a:solidFill>
                  <a:schemeClr val="dk1"/>
                </a:solidFill>
                <a:latin typeface="Arial"/>
                <a:ea typeface="Arial"/>
                <a:cs typeface="Arial"/>
                <a:sym typeface="Arial"/>
              </a:rPr>
              <a:t>6.5 billion people</a:t>
            </a:r>
            <a:r>
              <a:rPr b="0" i="0" lang="en-US" sz="3200" u="none" cap="none" strike="noStrike">
                <a:solidFill>
                  <a:schemeClr val="dk1"/>
                </a:solidFill>
                <a:latin typeface="Arial"/>
                <a:ea typeface="Arial"/>
                <a:cs typeface="Arial"/>
                <a:sym typeface="Arial"/>
              </a:rPr>
              <a:t>, decrease in farmland</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We can’t feed everyone on Earth with traditional agriculture. </a:t>
            </a:r>
          </a:p>
        </p:txBody>
      </p:sp>
      <p:pic>
        <p:nvPicPr>
          <p:cNvPr id="35" name="Shape 35"/>
          <p:cNvPicPr preferRelativeResize="0"/>
          <p:nvPr/>
        </p:nvPicPr>
        <p:blipFill rotWithShape="1">
          <a:blip r:embed="rId3">
            <a:alphaModFix/>
          </a:blip>
          <a:srcRect b="0" l="0" r="0" t="0"/>
          <a:stretch/>
        </p:blipFill>
        <p:spPr>
          <a:xfrm>
            <a:off x="1385075" y="4568800"/>
            <a:ext cx="6530100" cy="228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1000"/>
                                        <p:tgtEl>
                                          <p:spTgt spid="3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54" name="Shape 154"/>
        <p:cNvGrpSpPr/>
        <p:nvPr/>
      </p:nvGrpSpPr>
      <p:grpSpPr>
        <a:xfrm>
          <a:off x="0" y="0"/>
          <a:ext cx="0" cy="0"/>
          <a:chOff x="0" y="0"/>
          <a:chExt cx="0" cy="0"/>
        </a:xfrm>
      </p:grpSpPr>
      <p:sp>
        <p:nvSpPr>
          <p:cNvPr id="155" name="Shape 15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SzPct val="25000"/>
              <a:buNone/>
            </a:pPr>
            <a:r>
              <a:t/>
            </a:r>
            <a:endParaRPr b="0" i="0" sz="4400" u="none" cap="none" strike="noStrike">
              <a:solidFill>
                <a:schemeClr val="dk2"/>
              </a:solidFill>
              <a:latin typeface="Arial"/>
              <a:ea typeface="Arial"/>
              <a:cs typeface="Arial"/>
              <a:sym typeface="Arial"/>
            </a:endParaRPr>
          </a:p>
        </p:txBody>
      </p:sp>
      <p:sp>
        <p:nvSpPr>
          <p:cNvPr id="156" name="Shape 156"/>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Many people were made unemployed by the introduction of machinery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a:solidFill>
                <a:schemeClr val="dk1"/>
              </a:solidFill>
              <a:latin typeface="Arial"/>
              <a:ea typeface="Arial"/>
              <a:cs typeface="Arial"/>
              <a:sym typeface="Arial"/>
            </a:endParaRPr>
          </a:p>
        </p:txBody>
      </p:sp>
      <p:pic>
        <p:nvPicPr>
          <p:cNvPr id="157" name="Shape 157"/>
          <p:cNvPicPr preferRelativeResize="0"/>
          <p:nvPr/>
        </p:nvPicPr>
        <p:blipFill rotWithShape="1">
          <a:blip r:embed="rId3">
            <a:alphaModFix/>
          </a:blip>
          <a:srcRect b="0" l="0" r="0" t="0"/>
          <a:stretch/>
        </p:blipFill>
        <p:spPr>
          <a:xfrm>
            <a:off x="2124075" y="3789362"/>
            <a:ext cx="3230561" cy="247014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161" name="Shape 161"/>
        <p:cNvGrpSpPr/>
        <p:nvPr/>
      </p:nvGrpSpPr>
      <p:grpSpPr>
        <a:xfrm>
          <a:off x="0" y="0"/>
          <a:ext cx="0" cy="0"/>
          <a:chOff x="0" y="0"/>
          <a:chExt cx="0" cy="0"/>
        </a:xfrm>
      </p:grpSpPr>
      <p:sp>
        <p:nvSpPr>
          <p:cNvPr id="162" name="Shape 16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Sources</a:t>
            </a:r>
          </a:p>
        </p:txBody>
      </p:sp>
      <p:sp>
        <p:nvSpPr>
          <p:cNvPr id="163" name="Shape 163"/>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sitemaker.umich.edu/section7group1/introduction</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a:solidFill>
                  <a:schemeClr val="dk1"/>
                </a:solidFill>
                <a:latin typeface="Arial"/>
                <a:ea typeface="Arial"/>
                <a:cs typeface="Arial"/>
                <a:sym typeface="Arial"/>
              </a:rPr>
              <a:t> http://wparks.myweb.uga.edu/ppt/green/sld037.htm</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39" name="Shape 39"/>
        <p:cNvGrpSpPr/>
        <p:nvPr/>
      </p:nvGrpSpPr>
      <p:grpSpPr>
        <a:xfrm>
          <a:off x="0" y="0"/>
          <a:ext cx="0" cy="0"/>
          <a:chOff x="0" y="0"/>
          <a:chExt cx="0" cy="0"/>
        </a:xfrm>
      </p:grpSpPr>
      <p:sp>
        <p:nvSpPr>
          <p:cNvPr id="40" name="Shape 4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The numbers</a:t>
            </a:r>
          </a:p>
        </p:txBody>
      </p:sp>
      <p:sp>
        <p:nvSpPr>
          <p:cNvPr id="41" name="Shape 41"/>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Approximately 80% of the world’s population get only 20% of the food.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Approximately 20% of the world’s population gets 80% of the food. </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Can you guess where YOU are? </a:t>
            </a:r>
          </a:p>
        </p:txBody>
      </p:sp>
      <p:pic>
        <p:nvPicPr>
          <p:cNvPr id="42" name="Shape 42"/>
          <p:cNvPicPr preferRelativeResize="0"/>
          <p:nvPr/>
        </p:nvPicPr>
        <p:blipFill rotWithShape="1">
          <a:blip r:embed="rId3">
            <a:alphaModFix/>
          </a:blip>
          <a:srcRect b="0" l="0" r="0" t="0"/>
          <a:stretch/>
        </p:blipFill>
        <p:spPr>
          <a:xfrm>
            <a:off x="7289800" y="1052512"/>
            <a:ext cx="1854200" cy="1881186"/>
          </a:xfrm>
          <a:prstGeom prst="rect">
            <a:avLst/>
          </a:prstGeom>
          <a:noFill/>
          <a:ln>
            <a:noFill/>
          </a:ln>
        </p:spPr>
      </p:pic>
      <p:pic>
        <p:nvPicPr>
          <p:cNvPr id="43" name="Shape 43"/>
          <p:cNvPicPr preferRelativeResize="0"/>
          <p:nvPr/>
        </p:nvPicPr>
        <p:blipFill rotWithShape="1">
          <a:blip r:embed="rId4">
            <a:alphaModFix/>
          </a:blip>
          <a:srcRect b="0" l="0" r="0" t="0"/>
          <a:stretch/>
        </p:blipFill>
        <p:spPr>
          <a:xfrm>
            <a:off x="7380286" y="4005262"/>
            <a:ext cx="1000125" cy="1362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47" name="Shape 47"/>
        <p:cNvGrpSpPr/>
        <p:nvPr/>
      </p:nvGrpSpPr>
      <p:grpSpPr>
        <a:xfrm>
          <a:off x="0" y="0"/>
          <a:ext cx="0" cy="0"/>
          <a:chOff x="0" y="0"/>
          <a:chExt cx="0" cy="0"/>
        </a:xfrm>
      </p:grpSpPr>
      <p:sp>
        <p:nvSpPr>
          <p:cNvPr id="48" name="Shape 4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Population</a:t>
            </a:r>
          </a:p>
        </p:txBody>
      </p:sp>
      <p:sp>
        <p:nvSpPr>
          <p:cNvPr id="49" name="Shape 49"/>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http://wparks.myweb.uga.edu/ppt/green/sld039.htm</a:t>
            </a:r>
          </a:p>
        </p:txBody>
      </p:sp>
      <p:pic>
        <p:nvPicPr>
          <p:cNvPr id="50" name="Shape 50"/>
          <p:cNvPicPr preferRelativeResize="0"/>
          <p:nvPr/>
        </p:nvPicPr>
        <p:blipFill rotWithShape="1">
          <a:blip r:embed="rId3">
            <a:alphaModFix/>
          </a:blip>
          <a:srcRect b="0" l="0" r="0" t="0"/>
          <a:stretch/>
        </p:blipFill>
        <p:spPr>
          <a:xfrm>
            <a:off x="-577850" y="1412875"/>
            <a:ext cx="9721849" cy="4124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Put it in perspective</a:t>
            </a:r>
          </a:p>
        </p:txBody>
      </p:sp>
      <p:sp>
        <p:nvSpPr>
          <p:cNvPr id="56" name="Shape 56"/>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Do you throw food away because it has gone bad? </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Do you refuse food because you don’t like it? </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Do you have a dime in your pocket? If you do, you are richer than most of the people on our planet. </a:t>
            </a:r>
          </a:p>
        </p:txBody>
      </p:sp>
      <p:pic>
        <p:nvPicPr>
          <p:cNvPr id="57" name="Shape 57"/>
          <p:cNvPicPr preferRelativeResize="0"/>
          <p:nvPr/>
        </p:nvPicPr>
        <p:blipFill rotWithShape="1">
          <a:blip r:embed="rId3">
            <a:alphaModFix/>
          </a:blip>
          <a:srcRect b="0" l="0" r="0" t="0"/>
          <a:stretch/>
        </p:blipFill>
        <p:spPr>
          <a:xfrm>
            <a:off x="3995737" y="4868862"/>
            <a:ext cx="1749425" cy="178911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What is the solution? </a:t>
            </a:r>
          </a:p>
        </p:txBody>
      </p:sp>
      <p:sp>
        <p:nvSpPr>
          <p:cNvPr id="63" name="Shape 63"/>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There isn’t one that’s perfect</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BUT</a:t>
            </a:r>
          </a:p>
          <a:p>
            <a:pPr indent="-342900" lvl="0" marL="342900" marR="0" rtl="0" algn="l">
              <a:lnSpc>
                <a:spcPct val="100000"/>
              </a:lnSpc>
              <a:spcBef>
                <a:spcPts val="640"/>
              </a:spcBef>
              <a:spcAft>
                <a:spcPts val="0"/>
              </a:spcAft>
              <a:buClr>
                <a:schemeClr val="dk1"/>
              </a:buClr>
              <a:buSzPct val="100000"/>
              <a:buFont typeface="Arial"/>
              <a:buNone/>
            </a:pPr>
            <a:r>
              <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There is one that has made a difference in some places.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The GREEN REVOLUTION</a:t>
            </a:r>
          </a:p>
        </p:txBody>
      </p:sp>
      <p:sp>
        <p:nvSpPr>
          <p:cNvPr id="69" name="Shape 69"/>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A change in agriculture</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Led to large increases in production</a:t>
            </a:r>
          </a:p>
          <a:p>
            <a:pPr indent="-342900" lvl="0" marL="342900" marR="0" rtl="0" algn="l">
              <a:lnSpc>
                <a:spcPct val="100000"/>
              </a:lnSpc>
              <a:spcBef>
                <a:spcPts val="64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1940s-1960s</a:t>
            </a:r>
          </a:p>
        </p:txBody>
      </p:sp>
      <p:pic>
        <p:nvPicPr>
          <p:cNvPr id="70" name="Shape 70"/>
          <p:cNvPicPr preferRelativeResize="0"/>
          <p:nvPr/>
        </p:nvPicPr>
        <p:blipFill rotWithShape="1">
          <a:blip r:embed="rId3">
            <a:alphaModFix/>
          </a:blip>
          <a:srcRect b="0" l="0" r="0" t="0"/>
          <a:stretch/>
        </p:blipFill>
        <p:spPr>
          <a:xfrm>
            <a:off x="3419475" y="3357562"/>
            <a:ext cx="3960811" cy="297021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The Big Idea</a:t>
            </a:r>
          </a:p>
        </p:txBody>
      </p:sp>
      <p:sp>
        <p:nvSpPr>
          <p:cNvPr id="76" name="Shape 76"/>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Help food production keep up with population growth.</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6FF66"/>
            </a:gs>
            <a:gs pos="100000">
              <a:schemeClr val="lt1"/>
            </a:gs>
          </a:gsLst>
          <a:path path="circle">
            <a:fillToRect b="50%" l="50%" r="50%" t="50%"/>
          </a:path>
          <a:tileRect/>
        </a:gradFill>
      </p:bgPr>
    </p:bg>
    <p:spTree>
      <p:nvGrpSpPr>
        <p:cNvPr id="80" name="Shape 80"/>
        <p:cNvGrpSpPr/>
        <p:nvPr/>
      </p:nvGrpSpPr>
      <p:grpSpPr>
        <a:xfrm>
          <a:off x="0" y="0"/>
          <a:ext cx="0" cy="0"/>
          <a:chOff x="0" y="0"/>
          <a:chExt cx="0" cy="0"/>
        </a:xfrm>
      </p:grpSpPr>
      <p:sp>
        <p:nvSpPr>
          <p:cNvPr id="81" name="Shape 8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Arial"/>
              <a:buNone/>
            </a:pPr>
            <a:r>
              <a:rPr b="0" i="0" lang="en-US" sz="4400" u="none" cap="none" strike="noStrike">
                <a:solidFill>
                  <a:schemeClr val="dk2"/>
                </a:solidFill>
                <a:latin typeface="Arial"/>
                <a:ea typeface="Arial"/>
                <a:cs typeface="Arial"/>
                <a:sym typeface="Arial"/>
              </a:rPr>
              <a:t>History</a:t>
            </a:r>
          </a:p>
        </p:txBody>
      </p:sp>
      <p:sp>
        <p:nvSpPr>
          <p:cNvPr id="82" name="Shape 8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Arial"/>
                <a:ea typeface="Arial"/>
                <a:cs typeface="Arial"/>
                <a:sym typeface="Arial"/>
              </a:rPr>
              <a:t>Began in Mexico in 1943. </a:t>
            </a:r>
          </a:p>
        </p:txBody>
      </p:sp>
      <p:pic>
        <p:nvPicPr>
          <p:cNvPr id="83" name="Shape 83"/>
          <p:cNvPicPr preferRelativeResize="0"/>
          <p:nvPr/>
        </p:nvPicPr>
        <p:blipFill rotWithShape="1">
          <a:blip r:embed="rId3">
            <a:alphaModFix/>
          </a:blip>
          <a:srcRect b="0" l="0" r="0" t="0"/>
          <a:stretch/>
        </p:blipFill>
        <p:spPr>
          <a:xfrm>
            <a:off x="1692275" y="4076700"/>
            <a:ext cx="1841499" cy="1241425"/>
          </a:xfrm>
          <a:prstGeom prst="rect">
            <a:avLst/>
          </a:prstGeom>
          <a:noFill/>
          <a:ln>
            <a:noFill/>
          </a:ln>
        </p:spPr>
      </p:pic>
      <p:pic>
        <p:nvPicPr>
          <p:cNvPr id="84" name="Shape 84"/>
          <p:cNvPicPr preferRelativeResize="0"/>
          <p:nvPr/>
        </p:nvPicPr>
        <p:blipFill rotWithShape="1">
          <a:blip r:embed="rId4">
            <a:alphaModFix/>
          </a:blip>
          <a:srcRect b="0" l="0" r="0" t="0"/>
          <a:stretch/>
        </p:blipFill>
        <p:spPr>
          <a:xfrm>
            <a:off x="5940425" y="3789362"/>
            <a:ext cx="2649537" cy="1785937"/>
          </a:xfrm>
          <a:prstGeom prst="rect">
            <a:avLst/>
          </a:prstGeom>
          <a:noFill/>
          <a:ln>
            <a:noFill/>
          </a:ln>
        </p:spPr>
      </p:pic>
      <p:pic>
        <p:nvPicPr>
          <p:cNvPr id="85" name="Shape 85"/>
          <p:cNvPicPr preferRelativeResize="0"/>
          <p:nvPr/>
        </p:nvPicPr>
        <p:blipFill rotWithShape="1">
          <a:blip r:embed="rId5">
            <a:alphaModFix/>
          </a:blip>
          <a:srcRect b="0" l="0" r="0" t="0"/>
          <a:stretch/>
        </p:blipFill>
        <p:spPr>
          <a:xfrm>
            <a:off x="6858000" y="1597025"/>
            <a:ext cx="1611312" cy="1828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